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  <p:sldMasterId id="2147483765" r:id="rId5"/>
  </p:sldMasterIdLst>
  <p:notesMasterIdLst>
    <p:notesMasterId r:id="rId31"/>
  </p:notesMasterIdLst>
  <p:handoutMasterIdLst>
    <p:handoutMasterId r:id="rId32"/>
  </p:handoutMasterIdLst>
  <p:sldIdLst>
    <p:sldId id="419" r:id="rId6"/>
    <p:sldId id="420" r:id="rId7"/>
    <p:sldId id="434" r:id="rId8"/>
    <p:sldId id="421" r:id="rId9"/>
    <p:sldId id="431" r:id="rId10"/>
    <p:sldId id="432" r:id="rId11"/>
    <p:sldId id="427" r:id="rId12"/>
    <p:sldId id="437" r:id="rId13"/>
    <p:sldId id="356" r:id="rId14"/>
    <p:sldId id="424" r:id="rId15"/>
    <p:sldId id="422" r:id="rId16"/>
    <p:sldId id="423" r:id="rId17"/>
    <p:sldId id="425" r:id="rId18"/>
    <p:sldId id="438" r:id="rId19"/>
    <p:sldId id="426" r:id="rId20"/>
    <p:sldId id="433" r:id="rId21"/>
    <p:sldId id="417" r:id="rId22"/>
    <p:sldId id="337" r:id="rId23"/>
    <p:sldId id="428" r:id="rId24"/>
    <p:sldId id="429" r:id="rId25"/>
    <p:sldId id="430" r:id="rId26"/>
    <p:sldId id="372" r:id="rId27"/>
    <p:sldId id="360" r:id="rId28"/>
    <p:sldId id="435" r:id="rId29"/>
    <p:sldId id="399" r:id="rId30"/>
  </p:sldIdLst>
  <p:sldSz cx="12192000" cy="6858000"/>
  <p:notesSz cx="9144000" cy="6858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12499BEF-C347-5D45-B9B5-5FC8E15FF973}">
          <p14:sldIdLst>
            <p14:sldId id="419"/>
            <p14:sldId id="420"/>
            <p14:sldId id="434"/>
            <p14:sldId id="421"/>
            <p14:sldId id="431"/>
            <p14:sldId id="432"/>
            <p14:sldId id="427"/>
            <p14:sldId id="437"/>
            <p14:sldId id="356"/>
            <p14:sldId id="424"/>
            <p14:sldId id="422"/>
            <p14:sldId id="423"/>
            <p14:sldId id="425"/>
            <p14:sldId id="438"/>
            <p14:sldId id="426"/>
            <p14:sldId id="433"/>
            <p14:sldId id="417"/>
            <p14:sldId id="337"/>
            <p14:sldId id="428"/>
            <p14:sldId id="429"/>
            <p14:sldId id="430"/>
            <p14:sldId id="372"/>
            <p14:sldId id="360"/>
            <p14:sldId id="435"/>
            <p14:sldId id="399"/>
          </p14:sldIdLst>
        </p14:section>
        <p14:section name="Light Slides Color Background" id="{F682E1D3-BB8B-C34C-B170-FEFEEFD4664D}">
          <p14:sldIdLst/>
        </p14:section>
        <p14:section name="Dark Slides" id="{33E0BEAD-3D1C-8C46-8A30-7EF33BF8645C}">
          <p14:sldIdLst/>
        </p14:section>
        <p14:section name="Custom Slides" id="{C24D5489-2C6B-0B48-A380-F7BBE2A7054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DD"/>
    <a:srgbClr val="C5D1D5"/>
    <a:srgbClr val="174655"/>
    <a:srgbClr val="FFF6D9"/>
    <a:srgbClr val="E8EDEE"/>
    <a:srgbClr val="E6E6E6"/>
    <a:srgbClr val="A9F1C7"/>
    <a:srgbClr val="AF1C53"/>
    <a:srgbClr val="FA2877"/>
    <a:srgbClr val="C9F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EEC63-6A55-4245-AD77-146B7A17D5A0}" v="96" dt="2025-02-26T08:14:05.188"/>
    <p1510:client id="{58432756-088A-4E45-AC3A-E5EAF077E0E3}" v="264" dt="2025-02-26T08:46:3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5EE5A4-F6BF-7275-304D-BB7D780838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ss</a:t>
            </a:r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A8089-B635-3CC4-EDED-18991E6D0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442101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ss</a:t>
            </a:r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F683-870E-E344-8568-ECB308B94921}" type="datetimeFigureOut">
              <a:rPr lang="en-SE" smtClean="0"/>
              <a:t>02/25/2025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9DCFE-26CF-F847-A4F9-7B529C465EDD}" type="slidenum">
              <a:rPr lang="en-SE" smtClean="0"/>
              <a:t>‹nr.›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4583366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76064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1008"/>
            <a:ext cx="5760640" cy="194421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B025FF6-E187-972A-D44E-E935FA218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9320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Information </a:t>
            </a:r>
            <a:r>
              <a:rPr lang="sv-SE" sz="1200" err="1"/>
              <a:t>class</a:t>
            </a:r>
            <a:r>
              <a:rPr lang="sv-SE" sz="1200"/>
              <a:t>: Public, </a:t>
            </a:r>
            <a:r>
              <a:rPr lang="sv-SE" sz="1200" err="1"/>
              <a:t>Internal</a:t>
            </a:r>
            <a:r>
              <a:rPr lang="sv-SE" sz="1200"/>
              <a:t>, </a:t>
            </a:r>
            <a:r>
              <a:rPr lang="sv-SE" sz="1200" err="1"/>
              <a:t>Restricted</a:t>
            </a:r>
            <a:r>
              <a:rPr lang="sv-SE" sz="1200"/>
              <a:t> (</a:t>
            </a:r>
            <a:r>
              <a:rPr lang="en-GB">
                <a:effectLst/>
              </a:rPr>
              <a:t>https://</a:t>
            </a:r>
            <a:r>
              <a:rPr lang="en-GB" err="1">
                <a:effectLst/>
              </a:rPr>
              <a:t>twist.ist.com</a:t>
            </a:r>
            <a:r>
              <a:rPr lang="en-GB">
                <a:effectLst/>
              </a:rPr>
              <a:t>/display/HWDI/</a:t>
            </a:r>
            <a:r>
              <a:rPr lang="en-GB" err="1">
                <a:effectLst/>
              </a:rPr>
              <a:t>Information+Classification+Policy</a:t>
            </a:r>
            <a:r>
              <a:rPr lang="en-GB">
                <a:effectLst/>
              </a:rPr>
              <a:t>)</a:t>
            </a:r>
            <a:endParaRPr lang="en-SE" sz="120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1B8E8560-0CF1-657D-07AD-E8A6B8FCF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6021288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Date: </a:t>
            </a:r>
            <a:r>
              <a:rPr lang="sv-SE" sz="1200" err="1"/>
              <a:t>yyyy-mm-dd</a:t>
            </a:r>
            <a:endParaRPr lang="en-SE" sz="120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FA531B26-0615-5228-6DDB-53C5AD989F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5733256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 err="1"/>
              <a:t>Owner</a:t>
            </a:r>
            <a:r>
              <a:rPr lang="sv-SE" sz="1200"/>
              <a:t>: </a:t>
            </a:r>
            <a:r>
              <a:rPr lang="sv-SE" sz="1200" err="1"/>
              <a:t>Name</a:t>
            </a:r>
            <a:r>
              <a:rPr lang="sv-SE" sz="1200"/>
              <a:t> and/or </a:t>
            </a:r>
            <a:r>
              <a:rPr lang="sv-SE" sz="1200" err="1"/>
              <a:t>department</a:t>
            </a:r>
            <a:endParaRPr lang="en-SE" sz="1200"/>
          </a:p>
        </p:txBody>
      </p:sp>
    </p:spTree>
    <p:extLst>
      <p:ext uri="{BB962C8B-B14F-4D97-AF65-F5344CB8AC3E}">
        <p14:creationId xmlns:p14="http://schemas.microsoft.com/office/powerpoint/2010/main" val="1906154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 Layout Light Yellow"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880B6-D149-14BF-C79E-2A4FBEB8CE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283" y="674174"/>
            <a:ext cx="4312455" cy="4909084"/>
          </a:xfrm>
        </p:spPr>
        <p:txBody>
          <a:bodyPr anchor="ctr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list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5695E1-4E14-9B6E-F08E-FCFD7DB96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1156" y="673298"/>
            <a:ext cx="3595562" cy="41800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4934" y="3429877"/>
            <a:ext cx="5034844" cy="2754825"/>
          </a:xfrm>
        </p:spPr>
        <p:txBody>
          <a:bodyPr anchor="ctr">
            <a:noAutofit/>
          </a:bodyPr>
          <a:lstStyle>
            <a:lvl1pPr algn="l">
              <a:defRPr sz="9600"/>
            </a:lvl1pPr>
          </a:lstStyle>
          <a:p>
            <a:r>
              <a:rPr lang="en-GB"/>
              <a:t>Agenda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6928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 Layout Light Red">
    <p:bg>
      <p:bgPr>
        <a:solidFill>
          <a:srgbClr val="FFD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880B6-D149-14BF-C79E-2A4FBEB8CE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5283" y="674174"/>
            <a:ext cx="4312455" cy="4909084"/>
          </a:xfrm>
        </p:spPr>
        <p:txBody>
          <a:bodyPr anchor="ctr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list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5695E1-4E14-9B6E-F08E-FCFD7DB96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1156" y="673298"/>
            <a:ext cx="3595562" cy="41800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4934" y="3429877"/>
            <a:ext cx="5034844" cy="2754825"/>
          </a:xfrm>
        </p:spPr>
        <p:txBody>
          <a:bodyPr anchor="ctr">
            <a:noAutofit/>
          </a:bodyPr>
          <a:lstStyle>
            <a:lvl1pPr algn="l">
              <a:defRPr sz="9600"/>
            </a:lvl1pPr>
          </a:lstStyle>
          <a:p>
            <a:r>
              <a:rPr lang="en-GB"/>
              <a:t>Agenda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2722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136815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62B5C7-2D0C-39D3-0AD3-2AD822ADF8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2060848"/>
            <a:ext cx="11521280" cy="41764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35443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60" y="2374240"/>
            <a:ext cx="5031660" cy="2387600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9D1AE7-62AE-B5B7-9414-A5A3118A14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0912" y="620713"/>
            <a:ext cx="5755728" cy="5616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9064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ist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688632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260" y="3501008"/>
            <a:ext cx="5679732" cy="2736304"/>
          </a:xfrm>
        </p:spPr>
        <p:txBody>
          <a:bodyPr anchor="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list style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23447C7-AB8E-8C8E-57F1-8591448917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8008" y="620713"/>
            <a:ext cx="5688632" cy="5616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4226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136815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869540-8A64-B2FD-BDCA-C717C58C2B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16" y="2060848"/>
            <a:ext cx="5616575" cy="41767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CF31E0ED-4C90-941C-F0EB-AC936C631FF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360" y="2060848"/>
            <a:ext cx="5616575" cy="41767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9571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76064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260" y="3501008"/>
            <a:ext cx="5751740" cy="2736304"/>
          </a:xfrm>
        </p:spPr>
        <p:txBody>
          <a:bodyPr anchor="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list style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232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136815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2060848"/>
            <a:ext cx="5607724" cy="4176464"/>
          </a:xfrm>
        </p:spPr>
        <p:txBody>
          <a:bodyPr anchor="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list style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64222-064D-E99C-5559-230378AFC5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016" y="2060562"/>
            <a:ext cx="5616624" cy="417674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list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6339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Lis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60" y="2374240"/>
            <a:ext cx="5031660" cy="2387600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8010" y="1268760"/>
            <a:ext cx="4968550" cy="4320480"/>
          </a:xfrm>
        </p:spPr>
        <p:txBody>
          <a:bodyPr anchor="ctr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list style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76394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60" y="2374240"/>
            <a:ext cx="5031660" cy="2387600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76C03E1-1451-2AA9-0C13-EB633F51A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8008" y="1268760"/>
            <a:ext cx="4968552" cy="4320480"/>
          </a:xfrm>
        </p:spPr>
        <p:txBody>
          <a:bodyPr anchor="ctr"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3254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Green">
    <p:bg>
      <p:bgPr>
        <a:solidFill>
          <a:srgbClr val="C9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76064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1008"/>
            <a:ext cx="5760640" cy="208823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D195AE1-AA45-3E28-EA3D-8FF6A7CF5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9320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Information </a:t>
            </a:r>
            <a:r>
              <a:rPr lang="sv-SE" sz="1200" err="1"/>
              <a:t>class</a:t>
            </a:r>
            <a:r>
              <a:rPr lang="sv-SE" sz="1200"/>
              <a:t>: Public, </a:t>
            </a:r>
            <a:r>
              <a:rPr lang="sv-SE" sz="1200" err="1"/>
              <a:t>Internal</a:t>
            </a:r>
            <a:r>
              <a:rPr lang="sv-SE" sz="1200"/>
              <a:t>, </a:t>
            </a:r>
            <a:r>
              <a:rPr lang="sv-SE" sz="1200" err="1"/>
              <a:t>Restricted</a:t>
            </a:r>
            <a:r>
              <a:rPr lang="sv-SE" sz="1200"/>
              <a:t> (</a:t>
            </a:r>
            <a:r>
              <a:rPr lang="en-GB">
                <a:effectLst/>
              </a:rPr>
              <a:t>https://</a:t>
            </a:r>
            <a:r>
              <a:rPr lang="en-GB" err="1">
                <a:effectLst/>
              </a:rPr>
              <a:t>twist.ist.com</a:t>
            </a:r>
            <a:r>
              <a:rPr lang="en-GB">
                <a:effectLst/>
              </a:rPr>
              <a:t>/display/HWDI/</a:t>
            </a:r>
            <a:r>
              <a:rPr lang="en-GB" err="1">
                <a:effectLst/>
              </a:rPr>
              <a:t>Information+Classification+Policy</a:t>
            </a:r>
            <a:r>
              <a:rPr lang="en-GB">
                <a:effectLst/>
              </a:rPr>
              <a:t>)</a:t>
            </a:r>
            <a:endParaRPr lang="en-SE" sz="120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99FC09A-8241-0AC6-B9E4-B7A152488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6021288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Date: </a:t>
            </a:r>
            <a:r>
              <a:rPr lang="sv-SE" sz="1200" err="1"/>
              <a:t>yyyy-mm-dd</a:t>
            </a:r>
            <a:endParaRPr lang="en-SE" sz="120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4D64DC57-80E4-F82E-508F-F913FD5FB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5733256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 err="1"/>
              <a:t>Owner</a:t>
            </a:r>
            <a:r>
              <a:rPr lang="sv-SE" sz="1200"/>
              <a:t>: </a:t>
            </a:r>
            <a:r>
              <a:rPr lang="sv-SE" sz="1200" err="1"/>
              <a:t>Name</a:t>
            </a:r>
            <a:r>
              <a:rPr lang="sv-SE" sz="1200"/>
              <a:t> and/or </a:t>
            </a:r>
            <a:r>
              <a:rPr lang="sv-SE" sz="1200" err="1"/>
              <a:t>department</a:t>
            </a:r>
            <a:endParaRPr lang="en-SE" sz="1200"/>
          </a:p>
        </p:txBody>
      </p:sp>
    </p:spTree>
    <p:extLst>
      <p:ext uri="{BB962C8B-B14F-4D97-AF65-F5344CB8AC3E}">
        <p14:creationId xmlns:p14="http://schemas.microsoft.com/office/powerpoint/2010/main" val="2103532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Right Content Light Pink">
    <p:bg>
      <p:bgPr>
        <a:solidFill>
          <a:srgbClr val="FE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60" y="2374240"/>
            <a:ext cx="5031660" cy="2387600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159BC45-7608-048B-56D1-565444F9A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8008" y="1268760"/>
            <a:ext cx="4968552" cy="4320480"/>
          </a:xfrm>
        </p:spPr>
        <p:txBody>
          <a:bodyPr anchor="ctr"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19170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Right Content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60" y="2374240"/>
            <a:ext cx="5031660" cy="2387600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3663D85-E89B-8820-7012-2D401261E9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8008" y="1268760"/>
            <a:ext cx="4968552" cy="4320480"/>
          </a:xfrm>
        </p:spPr>
        <p:txBody>
          <a:bodyPr anchor="ctr"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174203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ist Headings Body Light Yellow"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60" y="2374240"/>
            <a:ext cx="5031660" cy="2387600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3A94B-B720-6CFD-2A7A-9A40E63BC3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8008" y="1268760"/>
            <a:ext cx="4968552" cy="504056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455934-53AA-E59F-77A0-6FA569A2E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8008" y="1867974"/>
            <a:ext cx="4968552" cy="84094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89967C-66BC-DBAD-664E-69ED93A16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113668"/>
            <a:ext cx="4968552" cy="416575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86C6546-D915-E378-A10B-22A711F69F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08" y="3742116"/>
            <a:ext cx="4968552" cy="6949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5E5DB13-2FB0-A586-D05E-2D2D38E6DB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8008" y="4841860"/>
            <a:ext cx="4968552" cy="416575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5E31F9A-EC94-60FB-D682-9F19DDF115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5470308"/>
            <a:ext cx="4968552" cy="69499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5454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Big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260" y="1041400"/>
            <a:ext cx="5751740" cy="2387600"/>
          </a:xfrm>
        </p:spPr>
        <p:txBody>
          <a:bodyPr anchor="ctr">
            <a:noAutofit/>
          </a:bodyPr>
          <a:lstStyle>
            <a:lvl1pPr algn="l">
              <a:defRPr sz="12000"/>
            </a:lvl1pPr>
          </a:lstStyle>
          <a:p>
            <a:r>
              <a:rPr lang="en-GB"/>
              <a:t>Title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661E7-E656-58BA-2F90-AAC8F7464C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60" y="3501008"/>
            <a:ext cx="10153128" cy="2736304"/>
          </a:xfrm>
        </p:spPr>
        <p:txBody>
          <a:bodyPr>
            <a:normAutofit/>
          </a:bodyPr>
          <a:lstStyle>
            <a:lvl1pPr marL="0" indent="0">
              <a:buNone/>
              <a:defRPr sz="4800"/>
            </a:lvl1pPr>
          </a:lstStyle>
          <a:p>
            <a:pPr lvl="0"/>
            <a:r>
              <a:rPr lang="en-SE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3397640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Big Body Light Pink">
    <p:bg>
      <p:bgPr>
        <a:solidFill>
          <a:srgbClr val="FE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260" y="1041400"/>
            <a:ext cx="5751740" cy="2387600"/>
          </a:xfrm>
        </p:spPr>
        <p:txBody>
          <a:bodyPr anchor="ctr">
            <a:noAutofit/>
          </a:bodyPr>
          <a:lstStyle>
            <a:lvl1pPr algn="l">
              <a:defRPr sz="12000">
                <a:solidFill>
                  <a:schemeClr val="tx1"/>
                </a:solidFill>
              </a:defRPr>
            </a:lvl1pPr>
          </a:lstStyle>
          <a:p>
            <a:r>
              <a:rPr lang="en-GB"/>
              <a:t>Title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661E7-E656-58BA-2F90-AAC8F7464C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260" y="3501008"/>
            <a:ext cx="10153128" cy="2736304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SE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300727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6162" y="620688"/>
            <a:ext cx="3600895" cy="56166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8440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6162" y="620688"/>
            <a:ext cx="3600895" cy="56166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56901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 Light Pink">
    <p:bg>
      <p:bgPr>
        <a:solidFill>
          <a:srgbClr val="FE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6162" y="620688"/>
            <a:ext cx="3600895" cy="56166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0878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Visual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880" y="0"/>
            <a:ext cx="717612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1" y="1041400"/>
            <a:ext cx="43204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1008"/>
            <a:ext cx="432048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3196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Visual Slide Light Yellow"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880" y="0"/>
            <a:ext cx="717612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361" y="1041400"/>
            <a:ext cx="43204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text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1008"/>
            <a:ext cx="432048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13343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76064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1008"/>
            <a:ext cx="5760640" cy="208823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BBC634E3-4353-4093-AF98-AA9E3F6374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9320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Information </a:t>
            </a:r>
            <a:r>
              <a:rPr lang="sv-SE" sz="1200" err="1"/>
              <a:t>class</a:t>
            </a:r>
            <a:r>
              <a:rPr lang="sv-SE" sz="1200"/>
              <a:t>: Public, </a:t>
            </a:r>
            <a:r>
              <a:rPr lang="sv-SE" sz="1200" err="1"/>
              <a:t>Internal</a:t>
            </a:r>
            <a:r>
              <a:rPr lang="sv-SE" sz="1200"/>
              <a:t>, </a:t>
            </a:r>
            <a:r>
              <a:rPr lang="sv-SE" sz="1200" err="1"/>
              <a:t>Restricted</a:t>
            </a:r>
            <a:r>
              <a:rPr lang="sv-SE" sz="1200"/>
              <a:t> (</a:t>
            </a:r>
            <a:r>
              <a:rPr lang="en-GB">
                <a:effectLst/>
              </a:rPr>
              <a:t>https://</a:t>
            </a:r>
            <a:r>
              <a:rPr lang="en-GB" err="1">
                <a:effectLst/>
              </a:rPr>
              <a:t>twist.ist.com</a:t>
            </a:r>
            <a:r>
              <a:rPr lang="en-GB">
                <a:effectLst/>
              </a:rPr>
              <a:t>/display/HWDI/</a:t>
            </a:r>
            <a:r>
              <a:rPr lang="en-GB" err="1">
                <a:effectLst/>
              </a:rPr>
              <a:t>Information+Classification+Policy</a:t>
            </a:r>
            <a:r>
              <a:rPr lang="en-GB">
                <a:effectLst/>
              </a:rPr>
              <a:t>)</a:t>
            </a:r>
            <a:endParaRPr lang="en-SE" sz="120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6564044-030D-FC4C-6540-315D299CA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6021288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Date: </a:t>
            </a:r>
            <a:r>
              <a:rPr lang="sv-SE" sz="1200" err="1"/>
              <a:t>yyyy-mm-dd</a:t>
            </a:r>
            <a:endParaRPr lang="en-SE" sz="120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34FCA83-00D2-A600-FA8F-C40679514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5733256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 err="1"/>
              <a:t>Owner</a:t>
            </a:r>
            <a:r>
              <a:rPr lang="sv-SE" sz="1200"/>
              <a:t>: </a:t>
            </a:r>
            <a:r>
              <a:rPr lang="sv-SE" sz="1200" err="1"/>
              <a:t>Name</a:t>
            </a:r>
            <a:r>
              <a:rPr lang="sv-SE" sz="1200"/>
              <a:t> and/or </a:t>
            </a:r>
            <a:r>
              <a:rPr lang="sv-SE" sz="1200" err="1"/>
              <a:t>department</a:t>
            </a:r>
            <a:endParaRPr lang="en-SE" sz="1200"/>
          </a:p>
        </p:txBody>
      </p:sp>
    </p:spTree>
    <p:extLst>
      <p:ext uri="{BB962C8B-B14F-4D97-AF65-F5344CB8AC3E}">
        <p14:creationId xmlns:p14="http://schemas.microsoft.com/office/powerpoint/2010/main" val="2863288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Visual Sli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17612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36160" y="1041400"/>
            <a:ext cx="43204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text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160" y="3501008"/>
            <a:ext cx="432048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5175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Visual Slide Right Light Yellow"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17612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36160" y="1041400"/>
            <a:ext cx="43204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text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160" y="3501008"/>
            <a:ext cx="432048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85082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Two Column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260" y="1291830"/>
            <a:ext cx="5615098" cy="32646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260" y="4610732"/>
            <a:ext cx="4320480" cy="330436"/>
          </a:xfrm>
        </p:spPr>
        <p:txBody>
          <a:bodyPr l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4997680"/>
            <a:ext cx="4320480" cy="1068295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B27F442-6EAB-2017-6888-2AB07441E1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1542" y="1291830"/>
            <a:ext cx="5615098" cy="32646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243B5A9-6D2E-E694-7432-10CDF4339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1542" y="4610732"/>
            <a:ext cx="4320480" cy="330436"/>
          </a:xfrm>
        </p:spPr>
        <p:txBody>
          <a:bodyPr l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4130E3D-E684-93A5-FD94-BD900E2E93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7510" y="4995396"/>
            <a:ext cx="4320480" cy="1068295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9978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Two Column Description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4260" y="1291830"/>
            <a:ext cx="5615098" cy="32646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260" y="4610732"/>
            <a:ext cx="4320480" cy="330436"/>
          </a:xfrm>
        </p:spPr>
        <p:txBody>
          <a:bodyPr l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4997680"/>
            <a:ext cx="4320480" cy="1068295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B27F442-6EAB-2017-6888-2AB07441E1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1542" y="1291830"/>
            <a:ext cx="5615098" cy="326467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243B5A9-6D2E-E694-7432-10CDF4339A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1542" y="4610732"/>
            <a:ext cx="4320480" cy="330436"/>
          </a:xfrm>
        </p:spPr>
        <p:txBody>
          <a:bodyPr l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text style</a:t>
            </a:r>
            <a:endParaRPr lang="en-SE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4130E3D-E684-93A5-FD94-BD900E2E93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7510" y="4995396"/>
            <a:ext cx="4320480" cy="1068295"/>
          </a:xfrm>
        </p:spPr>
        <p:txBody>
          <a:bodyPr lIns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41759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440" y="2997958"/>
            <a:ext cx="2871420" cy="861205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440" y="3933056"/>
            <a:ext cx="28714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57FF1F-A50F-53D5-2B13-57AC1090C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65142" y="2993684"/>
            <a:ext cx="2871420" cy="861205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5D49518-7677-CA5F-548F-C17D6E0179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5142" y="3928782"/>
            <a:ext cx="28714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4DD33F2-7E82-24D7-2A8E-87DF51365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0291" y="2999776"/>
            <a:ext cx="2871420" cy="861205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FB6112-F642-DFAE-63F6-02D35069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0291" y="3934874"/>
            <a:ext cx="28714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7146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Quote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440" y="2997958"/>
            <a:ext cx="2871420" cy="861205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440" y="3933056"/>
            <a:ext cx="28714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57FF1F-A50F-53D5-2B13-57AC1090CB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65142" y="2993684"/>
            <a:ext cx="2871420" cy="861205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5D49518-7677-CA5F-548F-C17D6E0179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65142" y="3928782"/>
            <a:ext cx="28714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4DD33F2-7E82-24D7-2A8E-87DF513656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0291" y="2999776"/>
            <a:ext cx="2871420" cy="861205"/>
          </a:xfrm>
        </p:spPr>
        <p:txBody>
          <a:bodyPr l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FB6112-F642-DFAE-63F6-02D35069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0291" y="3934874"/>
            <a:ext cx="28714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1133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EB6F36-7842-18CE-618F-8C9E22D5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88840"/>
            <a:ext cx="10081120" cy="288032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16857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Quote Light Pink">
    <p:bg>
      <p:bgPr>
        <a:solidFill>
          <a:srgbClr val="FE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EB6F36-7842-18CE-618F-8C9E22D5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88840"/>
            <a:ext cx="10081120" cy="288032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92642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Quot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EB6F36-7842-18CE-618F-8C9E22D5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6"/>
            <a:ext cx="7200800" cy="4895304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75886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Quote Alternative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EB6F36-7842-18CE-618F-8C9E22D5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6"/>
            <a:ext cx="7200800" cy="4895304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3377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Pink">
    <p:bg>
      <p:bgPr>
        <a:solidFill>
          <a:srgbClr val="FE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76064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1008"/>
            <a:ext cx="5760640" cy="208823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F4230CD7-CD92-1718-18F3-E8C764AEBC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9320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Information </a:t>
            </a:r>
            <a:r>
              <a:rPr lang="sv-SE" sz="1200" err="1"/>
              <a:t>class</a:t>
            </a:r>
            <a:r>
              <a:rPr lang="sv-SE" sz="1200"/>
              <a:t>: Public, </a:t>
            </a:r>
            <a:r>
              <a:rPr lang="sv-SE" sz="1200" err="1"/>
              <a:t>Internal</a:t>
            </a:r>
            <a:r>
              <a:rPr lang="sv-SE" sz="1200"/>
              <a:t>, </a:t>
            </a:r>
            <a:r>
              <a:rPr lang="sv-SE" sz="1200" err="1"/>
              <a:t>Restricted</a:t>
            </a:r>
            <a:r>
              <a:rPr lang="sv-SE" sz="1200"/>
              <a:t> (</a:t>
            </a:r>
            <a:r>
              <a:rPr lang="en-GB">
                <a:effectLst/>
              </a:rPr>
              <a:t>https://</a:t>
            </a:r>
            <a:r>
              <a:rPr lang="en-GB" err="1">
                <a:effectLst/>
              </a:rPr>
              <a:t>twist.ist.com</a:t>
            </a:r>
            <a:r>
              <a:rPr lang="en-GB">
                <a:effectLst/>
              </a:rPr>
              <a:t>/display/HWDI/</a:t>
            </a:r>
            <a:r>
              <a:rPr lang="en-GB" err="1">
                <a:effectLst/>
              </a:rPr>
              <a:t>Information+Classification+Policy</a:t>
            </a:r>
            <a:r>
              <a:rPr lang="en-GB">
                <a:effectLst/>
              </a:rPr>
              <a:t>)</a:t>
            </a:r>
            <a:endParaRPr lang="en-SE" sz="120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564E916F-77DB-EDF1-BDD5-CF7F48F1C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6021288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Date: </a:t>
            </a:r>
            <a:r>
              <a:rPr lang="sv-SE" sz="1200" err="1"/>
              <a:t>yyyy-mm-dd</a:t>
            </a:r>
            <a:endParaRPr lang="en-SE" sz="120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3EC0691-9B9E-65F7-0DCC-263408D031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5733256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 err="1"/>
              <a:t>Owner</a:t>
            </a:r>
            <a:r>
              <a:rPr lang="sv-SE" sz="1200"/>
              <a:t>: </a:t>
            </a:r>
            <a:r>
              <a:rPr lang="sv-SE" sz="1200" err="1"/>
              <a:t>Name</a:t>
            </a:r>
            <a:r>
              <a:rPr lang="sv-SE" sz="1200"/>
              <a:t> and/or </a:t>
            </a:r>
            <a:r>
              <a:rPr lang="sv-SE" sz="1200" err="1"/>
              <a:t>department</a:t>
            </a:r>
            <a:endParaRPr lang="en-SE" sz="1200"/>
          </a:p>
        </p:txBody>
      </p:sp>
    </p:spTree>
    <p:extLst>
      <p:ext uri="{BB962C8B-B14F-4D97-AF65-F5344CB8AC3E}">
        <p14:creationId xmlns:p14="http://schemas.microsoft.com/office/powerpoint/2010/main" val="353126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50357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 3 Column R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826E6E-C210-42E1-69BE-75B6A28B91A8}"/>
              </a:ext>
            </a:extLst>
          </p:cNvPr>
          <p:cNvSpPr/>
          <p:nvPr/>
        </p:nvSpPr>
        <p:spPr>
          <a:xfrm>
            <a:off x="335360" y="692696"/>
            <a:ext cx="2880320" cy="5472608"/>
          </a:xfrm>
          <a:prstGeom prst="rect">
            <a:avLst/>
          </a:prstGeom>
          <a:solidFill>
            <a:srgbClr val="FF8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EFC3B3D-5715-2562-2076-7A123EB0E9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92" y="983618"/>
            <a:ext cx="2295356" cy="1005221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0F9AEC-A861-3143-E12F-C410BE90E4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292" y="2708921"/>
            <a:ext cx="2295356" cy="1440159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B56316-EA5F-B145-B213-0C0514A252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87" y="486916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D32A-FF8B-05E9-F0C8-C976E47CCECC}"/>
              </a:ext>
            </a:extLst>
          </p:cNvPr>
          <p:cNvSpPr/>
          <p:nvPr/>
        </p:nvSpPr>
        <p:spPr>
          <a:xfrm>
            <a:off x="4655840" y="692696"/>
            <a:ext cx="2880320" cy="5472608"/>
          </a:xfrm>
          <a:prstGeom prst="rect">
            <a:avLst/>
          </a:prstGeom>
          <a:solidFill>
            <a:srgbClr val="A2B5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571634D-0347-BD80-6D23-03BC76E90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772" y="983618"/>
            <a:ext cx="2295356" cy="1005221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C1EC430-8448-0A04-E9B1-38CF6DBFB5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2772" y="2708921"/>
            <a:ext cx="2295356" cy="1440159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1B70EAB-FE9F-4794-D216-2D86FE4357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6467" y="486916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39C862-9C2D-3631-BE14-4B2A77956F61}"/>
              </a:ext>
            </a:extLst>
          </p:cNvPr>
          <p:cNvSpPr/>
          <p:nvPr/>
        </p:nvSpPr>
        <p:spPr>
          <a:xfrm>
            <a:off x="8976320" y="692696"/>
            <a:ext cx="2880320" cy="5472608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FC77270-2B9E-30B0-3BF1-92247F1D1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3252" y="983618"/>
            <a:ext cx="2295356" cy="1005221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6CCDB02-4145-9850-2769-3B66F0323B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3252" y="2708921"/>
            <a:ext cx="2295356" cy="1440159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BC0CFBF-4A99-4BAD-81A5-17FF9F42AE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76947" y="486916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85686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als 3 Column G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826E6E-C210-42E1-69BE-75B6A28B91A8}"/>
              </a:ext>
            </a:extLst>
          </p:cNvPr>
          <p:cNvSpPr/>
          <p:nvPr/>
        </p:nvSpPr>
        <p:spPr>
          <a:xfrm>
            <a:off x="335360" y="692696"/>
            <a:ext cx="2880320" cy="5472608"/>
          </a:xfrm>
          <a:prstGeom prst="rect">
            <a:avLst/>
          </a:prstGeom>
          <a:solidFill>
            <a:srgbClr val="68E7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EFC3B3D-5715-2562-2076-7A123EB0E9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292" y="983618"/>
            <a:ext cx="2295356" cy="1005221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0F9AEC-A861-3143-E12F-C410BE90E4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292" y="2708921"/>
            <a:ext cx="2295356" cy="1440159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B56316-EA5F-B145-B213-0C0514A252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987" y="486916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D32A-FF8B-05E9-F0C8-C976E47CCECC}"/>
              </a:ext>
            </a:extLst>
          </p:cNvPr>
          <p:cNvSpPr/>
          <p:nvPr/>
        </p:nvSpPr>
        <p:spPr>
          <a:xfrm>
            <a:off x="4655840" y="692696"/>
            <a:ext cx="2880320" cy="5472608"/>
          </a:xfrm>
          <a:prstGeom prst="rect">
            <a:avLst/>
          </a:prstGeom>
          <a:solidFill>
            <a:srgbClr val="8D7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571634D-0347-BD80-6D23-03BC76E90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772" y="983618"/>
            <a:ext cx="2295356" cy="1005221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C1EC430-8448-0A04-E9B1-38CF6DBFB5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2772" y="2708921"/>
            <a:ext cx="2295356" cy="1440159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1B70EAB-FE9F-4794-D216-2D86FE4357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6467" y="486916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39C862-9C2D-3631-BE14-4B2A77956F61}"/>
              </a:ext>
            </a:extLst>
          </p:cNvPr>
          <p:cNvSpPr/>
          <p:nvPr/>
        </p:nvSpPr>
        <p:spPr>
          <a:xfrm>
            <a:off x="8976320" y="692696"/>
            <a:ext cx="2880320" cy="5472608"/>
          </a:xfrm>
          <a:prstGeom prst="rect">
            <a:avLst/>
          </a:prstGeom>
          <a:solidFill>
            <a:srgbClr val="FFE4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FC77270-2B9E-30B0-3BF1-92247F1D1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73252" y="983618"/>
            <a:ext cx="2295356" cy="1005221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6CCDB02-4145-9850-2769-3B66F0323B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73252" y="2708921"/>
            <a:ext cx="2295356" cy="1440159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BC0CFBF-4A99-4BAD-81A5-17FF9F42AE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76947" y="486916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14107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trics 3 Column 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39C862-9C2D-3631-BE14-4B2A77956F61}"/>
              </a:ext>
            </a:extLst>
          </p:cNvPr>
          <p:cNvSpPr/>
          <p:nvPr/>
        </p:nvSpPr>
        <p:spPr>
          <a:xfrm>
            <a:off x="8256242" y="0"/>
            <a:ext cx="3935758" cy="6858000"/>
          </a:xfrm>
          <a:prstGeom prst="rect">
            <a:avLst/>
          </a:prstGeom>
          <a:solidFill>
            <a:srgbClr val="B398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826E6E-C210-42E1-69BE-75B6A28B91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935760" cy="6858000"/>
          </a:xfrm>
          <a:prstGeom prst="rect">
            <a:avLst/>
          </a:prstGeom>
          <a:solidFill>
            <a:srgbClr val="FF8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EFC3B3D-5715-2562-2076-7A123EB0E9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151" y="2268042"/>
            <a:ext cx="3231459" cy="1153004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0F9AEC-A861-3143-E12F-C410BE90E4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151" y="3494297"/>
            <a:ext cx="3231459" cy="1008109"/>
          </a:xfrm>
        </p:spPr>
        <p:txBody>
          <a:bodyPr lIns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B56316-EA5F-B145-B213-0C0514A252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02" y="523854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D32A-FF8B-05E9-F0C8-C976E47CCECC}"/>
              </a:ext>
            </a:extLst>
          </p:cNvPr>
          <p:cNvSpPr/>
          <p:nvPr/>
        </p:nvSpPr>
        <p:spPr>
          <a:xfrm>
            <a:off x="3935760" y="0"/>
            <a:ext cx="4320482" cy="6858000"/>
          </a:xfrm>
          <a:prstGeom prst="rect">
            <a:avLst/>
          </a:prstGeom>
          <a:solidFill>
            <a:srgbClr val="68E7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2444C12-5FEF-097A-B8C1-57D1683D85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0272" y="2270334"/>
            <a:ext cx="3231459" cy="1153004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ABFD287-3867-05E8-F821-7FFC95BD26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0272" y="3496589"/>
            <a:ext cx="3231459" cy="1008109"/>
          </a:xfrm>
        </p:spPr>
        <p:txBody>
          <a:bodyPr lIns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005BA7E-5BC9-7799-D6BB-173AC57F0F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8323" y="5240834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8F075B27-B9D2-353B-B0C0-0E059E1AAA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8392" y="2268042"/>
            <a:ext cx="3231459" cy="1153004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069D270-79EC-95CD-E88F-DD23F29191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08392" y="3494297"/>
            <a:ext cx="3231459" cy="1008109"/>
          </a:xfrm>
        </p:spPr>
        <p:txBody>
          <a:bodyPr lIns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21E7E0B-7139-100C-4D30-93A98E66B5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76443" y="523854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3CB36C-C94D-FFB3-573F-1254C8AE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20688"/>
            <a:ext cx="3312368" cy="158417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32127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trics 3 Column P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39C862-9C2D-3631-BE14-4B2A77956F61}"/>
              </a:ext>
            </a:extLst>
          </p:cNvPr>
          <p:cNvSpPr/>
          <p:nvPr/>
        </p:nvSpPr>
        <p:spPr>
          <a:xfrm>
            <a:off x="8256242" y="0"/>
            <a:ext cx="3935758" cy="6858000"/>
          </a:xfrm>
          <a:prstGeom prst="rect">
            <a:avLst/>
          </a:prstGeom>
          <a:solidFill>
            <a:srgbClr val="68E7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826E6E-C210-42E1-69BE-75B6A28B91A8}"/>
              </a:ext>
            </a:extLst>
          </p:cNvPr>
          <p:cNvSpPr/>
          <p:nvPr userDrawn="1"/>
        </p:nvSpPr>
        <p:spPr>
          <a:xfrm>
            <a:off x="0" y="0"/>
            <a:ext cx="3935760" cy="6858000"/>
          </a:xfrm>
          <a:prstGeom prst="rect">
            <a:avLst/>
          </a:prstGeom>
          <a:solidFill>
            <a:srgbClr val="5D7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EFC3B3D-5715-2562-2076-7A123EB0E9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151" y="2268042"/>
            <a:ext cx="3231459" cy="1153004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40F9AEC-A861-3143-E12F-C410BE90E4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151" y="3494297"/>
            <a:ext cx="3231459" cy="1008109"/>
          </a:xfrm>
        </p:spPr>
        <p:txBody>
          <a:bodyPr lIns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B56316-EA5F-B145-B213-0C0514A252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02" y="523854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1FD32A-FF8B-05E9-F0C8-C976E47CCECC}"/>
              </a:ext>
            </a:extLst>
          </p:cNvPr>
          <p:cNvSpPr/>
          <p:nvPr/>
        </p:nvSpPr>
        <p:spPr>
          <a:xfrm>
            <a:off x="3935760" y="0"/>
            <a:ext cx="4320482" cy="6858000"/>
          </a:xfrm>
          <a:prstGeom prst="rect">
            <a:avLst/>
          </a:prstGeom>
          <a:solidFill>
            <a:srgbClr val="FF85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2444C12-5FEF-097A-B8C1-57D1683D85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0272" y="2270334"/>
            <a:ext cx="3231459" cy="1153004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ABFD287-3867-05E8-F821-7FFC95BD26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0272" y="3496589"/>
            <a:ext cx="3231459" cy="1008109"/>
          </a:xfrm>
        </p:spPr>
        <p:txBody>
          <a:bodyPr lIns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005BA7E-5BC9-7799-D6BB-173AC57F0FF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8323" y="5240834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8F075B27-B9D2-353B-B0C0-0E059E1AAA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8392" y="2268042"/>
            <a:ext cx="3231459" cy="1153004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E069D270-79EC-95CD-E88F-DD23F29191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08392" y="3494297"/>
            <a:ext cx="3231459" cy="1008109"/>
          </a:xfrm>
        </p:spPr>
        <p:txBody>
          <a:bodyPr lIns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21E7E0B-7139-100C-4D30-93A98E66B5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76443" y="5238542"/>
            <a:ext cx="2295356" cy="1008109"/>
          </a:xfrm>
        </p:spPr>
        <p:txBody>
          <a:bodyPr lIns="0" anchor="b"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08CC8819-0003-35E0-6EC9-A85E1F87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20688"/>
            <a:ext cx="3312368" cy="158417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89258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55F32C-9D73-EB9E-C04F-AEBCF42C108F}"/>
              </a:ext>
            </a:extLst>
          </p:cNvPr>
          <p:cNvCxnSpPr>
            <a:cxnSpLocks/>
          </p:cNvCxnSpPr>
          <p:nvPr/>
        </p:nvCxnSpPr>
        <p:spPr>
          <a:xfrm>
            <a:off x="335360" y="3429000"/>
            <a:ext cx="11521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99C1D03-EF12-FEBC-DC06-CDDAD19703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4311613"/>
            <a:ext cx="2160237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Q1 2024</a:t>
            </a:r>
            <a:endParaRPr lang="en-S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1ADCBF-3367-8A83-E883-60CD17E2D0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78" y="4690160"/>
            <a:ext cx="2160237" cy="1547152"/>
          </a:xfrm>
        </p:spPr>
        <p:txBody>
          <a:bodyPr lIns="0"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BBCBE1-A1EE-E4FA-5A54-02B1AF831D81}"/>
              </a:ext>
            </a:extLst>
          </p:cNvPr>
          <p:cNvCxnSpPr>
            <a:cxnSpLocks/>
          </p:cNvCxnSpPr>
          <p:nvPr/>
        </p:nvCxnSpPr>
        <p:spPr>
          <a:xfrm flipV="1">
            <a:off x="33536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D05329-5A23-DB65-2B03-6D410C0F3D49}"/>
              </a:ext>
            </a:extLst>
          </p:cNvPr>
          <p:cNvCxnSpPr>
            <a:cxnSpLocks/>
          </p:cNvCxnSpPr>
          <p:nvPr/>
        </p:nvCxnSpPr>
        <p:spPr>
          <a:xfrm flipV="1">
            <a:off x="249560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971FCE-34F6-D868-42F2-2D3D165F9BEE}"/>
              </a:ext>
            </a:extLst>
          </p:cNvPr>
          <p:cNvCxnSpPr>
            <a:cxnSpLocks/>
          </p:cNvCxnSpPr>
          <p:nvPr/>
        </p:nvCxnSpPr>
        <p:spPr>
          <a:xfrm flipV="1">
            <a:off x="465584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CE8F38-F546-D89D-4E6C-EF027951013E}"/>
              </a:ext>
            </a:extLst>
          </p:cNvPr>
          <p:cNvCxnSpPr>
            <a:cxnSpLocks/>
          </p:cNvCxnSpPr>
          <p:nvPr/>
        </p:nvCxnSpPr>
        <p:spPr>
          <a:xfrm flipV="1">
            <a:off x="897632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784D25-FF8E-30EC-9806-E45379E3BB05}"/>
              </a:ext>
            </a:extLst>
          </p:cNvPr>
          <p:cNvCxnSpPr>
            <a:cxnSpLocks/>
          </p:cNvCxnSpPr>
          <p:nvPr/>
        </p:nvCxnSpPr>
        <p:spPr>
          <a:xfrm flipV="1">
            <a:off x="681608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284BBA-EFB3-7071-40F1-8991ABF61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7270" y="2223379"/>
            <a:ext cx="2158564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Q2 2024</a:t>
            </a:r>
            <a:endParaRPr lang="en-SE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EC6AE9-B819-E2AC-7FE7-8F35471B76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5843" y="4311613"/>
            <a:ext cx="2160237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Q3 2024</a:t>
            </a:r>
            <a:endParaRPr lang="en-SE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378267D-7B47-F49B-7B2D-96AD7DE462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5842" y="4690160"/>
            <a:ext cx="2160237" cy="1547152"/>
          </a:xfrm>
        </p:spPr>
        <p:txBody>
          <a:bodyPr lIns="0"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997C9-699A-97FF-A959-A389668AE5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2223379"/>
            <a:ext cx="2158564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Q4 2024</a:t>
            </a:r>
            <a:endParaRPr lang="en-SE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5C849F4-2807-C34B-94C1-0CF22B8A6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4644" y="4311613"/>
            <a:ext cx="2160237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Q1 2025</a:t>
            </a:r>
            <a:endParaRPr lang="en-SE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2F2A10E-7D9F-5778-C38C-91F2C26CA6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4636" y="4690160"/>
            <a:ext cx="2160237" cy="1547152"/>
          </a:xfrm>
        </p:spPr>
        <p:txBody>
          <a:bodyPr lIns="0"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6ECAFC6-CAC9-DB2C-7E23-DBC23E8091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4399" y="620688"/>
            <a:ext cx="2160237" cy="1547152"/>
          </a:xfrm>
        </p:spPr>
        <p:txBody>
          <a:bodyPr lIns="0"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DA2857D-DEF4-54D9-4A09-A9D1172ED0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5597" y="620688"/>
            <a:ext cx="2160237" cy="1547152"/>
          </a:xfrm>
        </p:spPr>
        <p:txBody>
          <a:bodyPr lIns="0"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AF6549-9DF2-C2C8-B6A4-FAE64A9E54A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9376" y="1594440"/>
            <a:ext cx="1728388" cy="15471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EC79D49E-9521-7A6F-CAAF-CFB3A2495E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10685" y="3646043"/>
            <a:ext cx="1728388" cy="25912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D985782E-844D-9F2D-F5EB-C52561196E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71767" y="908723"/>
            <a:ext cx="1728388" cy="22328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2361C750-96B9-7381-74CE-4B80EFD129D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31164" y="3646043"/>
            <a:ext cx="1728388" cy="172716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6F3FDB-1192-CA66-2543-FE06DDD1C281}"/>
              </a:ext>
            </a:extLst>
          </p:cNvPr>
          <p:cNvCxnSpPr>
            <a:cxnSpLocks/>
          </p:cNvCxnSpPr>
          <p:nvPr userDrawn="1"/>
        </p:nvCxnSpPr>
        <p:spPr>
          <a:xfrm>
            <a:off x="335360" y="3429000"/>
            <a:ext cx="11521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4DA2A1-02C3-447F-EF8A-538B96E4264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536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07416-BB31-2AF3-F797-857E9253D5E8}"/>
              </a:ext>
            </a:extLst>
          </p:cNvPr>
          <p:cNvCxnSpPr>
            <a:cxnSpLocks/>
          </p:cNvCxnSpPr>
          <p:nvPr userDrawn="1"/>
        </p:nvCxnSpPr>
        <p:spPr>
          <a:xfrm flipV="1">
            <a:off x="249560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319C9A-6FB7-51E8-94A2-D25F43757775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584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26A16D-0FFD-F08F-BA6A-18ED8FF284E8}"/>
              </a:ext>
            </a:extLst>
          </p:cNvPr>
          <p:cNvCxnSpPr>
            <a:cxnSpLocks/>
          </p:cNvCxnSpPr>
          <p:nvPr userDrawn="1"/>
        </p:nvCxnSpPr>
        <p:spPr>
          <a:xfrm flipV="1">
            <a:off x="897632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353D87-7326-41AE-5492-503847F1061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1608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3611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Light Yellow"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26DD7-D33C-BC69-8D3F-DE3B6DA7D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B2BDB189-F848-6201-C3F1-9475E9BD7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55F32C-9D73-EB9E-C04F-AEBCF42C108F}"/>
              </a:ext>
            </a:extLst>
          </p:cNvPr>
          <p:cNvCxnSpPr>
            <a:cxnSpLocks/>
          </p:cNvCxnSpPr>
          <p:nvPr/>
        </p:nvCxnSpPr>
        <p:spPr>
          <a:xfrm>
            <a:off x="335360" y="3429000"/>
            <a:ext cx="11521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99C1D03-EF12-FEBC-DC06-CDDAD19703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4311613"/>
            <a:ext cx="2160237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Q1 2024</a:t>
            </a:r>
            <a:endParaRPr lang="en-S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F1ADCBF-3367-8A83-E883-60CD17E2D0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78" y="4690160"/>
            <a:ext cx="2160237" cy="1547152"/>
          </a:xfrm>
        </p:spPr>
        <p:txBody>
          <a:bodyPr lIns="0"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BBCBE1-A1EE-E4FA-5A54-02B1AF831D81}"/>
              </a:ext>
            </a:extLst>
          </p:cNvPr>
          <p:cNvCxnSpPr>
            <a:cxnSpLocks/>
          </p:cNvCxnSpPr>
          <p:nvPr/>
        </p:nvCxnSpPr>
        <p:spPr>
          <a:xfrm flipV="1">
            <a:off x="33536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D05329-5A23-DB65-2B03-6D410C0F3D49}"/>
              </a:ext>
            </a:extLst>
          </p:cNvPr>
          <p:cNvCxnSpPr>
            <a:cxnSpLocks/>
          </p:cNvCxnSpPr>
          <p:nvPr/>
        </p:nvCxnSpPr>
        <p:spPr>
          <a:xfrm flipV="1">
            <a:off x="249560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971FCE-34F6-D868-42F2-2D3D165F9BEE}"/>
              </a:ext>
            </a:extLst>
          </p:cNvPr>
          <p:cNvCxnSpPr>
            <a:cxnSpLocks/>
          </p:cNvCxnSpPr>
          <p:nvPr/>
        </p:nvCxnSpPr>
        <p:spPr>
          <a:xfrm flipV="1">
            <a:off x="465584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CE8F38-F546-D89D-4E6C-EF027951013E}"/>
              </a:ext>
            </a:extLst>
          </p:cNvPr>
          <p:cNvCxnSpPr>
            <a:cxnSpLocks/>
          </p:cNvCxnSpPr>
          <p:nvPr/>
        </p:nvCxnSpPr>
        <p:spPr>
          <a:xfrm flipV="1">
            <a:off x="897632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784D25-FF8E-30EC-9806-E45379E3BB05}"/>
              </a:ext>
            </a:extLst>
          </p:cNvPr>
          <p:cNvCxnSpPr>
            <a:cxnSpLocks/>
          </p:cNvCxnSpPr>
          <p:nvPr/>
        </p:nvCxnSpPr>
        <p:spPr>
          <a:xfrm flipV="1">
            <a:off x="681608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4284BBA-EFB3-7071-40F1-8991ABF61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7270" y="2223379"/>
            <a:ext cx="2158564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Q2 2024</a:t>
            </a:r>
            <a:endParaRPr lang="en-SE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EC6AE9-B819-E2AC-7FE7-8F35471B76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5843" y="4311613"/>
            <a:ext cx="2160237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Q3 2024</a:t>
            </a:r>
            <a:endParaRPr lang="en-SE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378267D-7B47-F49B-7B2D-96AD7DE462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55842" y="4690160"/>
            <a:ext cx="2160237" cy="1547152"/>
          </a:xfrm>
        </p:spPr>
        <p:txBody>
          <a:bodyPr lIns="0"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997C9-699A-97FF-A959-A389668AE5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16080" y="2223379"/>
            <a:ext cx="2158564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Q4 2024</a:t>
            </a:r>
            <a:endParaRPr lang="en-SE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5C849F4-2807-C34B-94C1-0CF22B8A67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4644" y="4311613"/>
            <a:ext cx="2160237" cy="323008"/>
          </a:xfrm>
        </p:spPr>
        <p:txBody>
          <a:bodyPr lIns="0" anchor="t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Q1 2025</a:t>
            </a:r>
            <a:endParaRPr lang="en-SE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2F2A10E-7D9F-5778-C38C-91F2C26CA6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4636" y="4690160"/>
            <a:ext cx="2160237" cy="1547152"/>
          </a:xfrm>
        </p:spPr>
        <p:txBody>
          <a:bodyPr lIns="0"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6ECAFC6-CAC9-DB2C-7E23-DBC23E8091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4399" y="620688"/>
            <a:ext cx="2160237" cy="1547152"/>
          </a:xfrm>
        </p:spPr>
        <p:txBody>
          <a:bodyPr lIns="0"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DA2857D-DEF4-54D9-4A09-A9D1172ED0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5597" y="620688"/>
            <a:ext cx="2160237" cy="1547152"/>
          </a:xfrm>
        </p:spPr>
        <p:txBody>
          <a:bodyPr lIns="0"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Use this paragraph space to say a bit about each one- specific goals, definitions etc.</a:t>
            </a:r>
            <a:endParaRPr lang="en-SE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9AF6549-9DF2-C2C8-B6A4-FAE64A9E54A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9376" y="1594440"/>
            <a:ext cx="1728388" cy="15471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EC79D49E-9521-7A6F-CAAF-CFB3A2495E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10685" y="3646043"/>
            <a:ext cx="1728388" cy="25912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D985782E-844D-9F2D-F5EB-C52561196E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871767" y="908723"/>
            <a:ext cx="1728388" cy="22328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2361C750-96B9-7381-74CE-4B80EFD129D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031164" y="3646043"/>
            <a:ext cx="1728388" cy="172716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6F3FDB-1192-CA66-2543-FE06DDD1C281}"/>
              </a:ext>
            </a:extLst>
          </p:cNvPr>
          <p:cNvCxnSpPr>
            <a:cxnSpLocks/>
          </p:cNvCxnSpPr>
          <p:nvPr userDrawn="1"/>
        </p:nvCxnSpPr>
        <p:spPr>
          <a:xfrm>
            <a:off x="335360" y="3429000"/>
            <a:ext cx="11521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4DA2A1-02C3-447F-EF8A-538B96E4264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536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507416-BB31-2AF3-F797-857E9253D5E8}"/>
              </a:ext>
            </a:extLst>
          </p:cNvPr>
          <p:cNvCxnSpPr>
            <a:cxnSpLocks/>
          </p:cNvCxnSpPr>
          <p:nvPr userDrawn="1"/>
        </p:nvCxnSpPr>
        <p:spPr>
          <a:xfrm flipV="1">
            <a:off x="249560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319C9A-6FB7-51E8-94A2-D25F43757775}"/>
              </a:ext>
            </a:extLst>
          </p:cNvPr>
          <p:cNvCxnSpPr>
            <a:cxnSpLocks/>
          </p:cNvCxnSpPr>
          <p:nvPr userDrawn="1"/>
        </p:nvCxnSpPr>
        <p:spPr>
          <a:xfrm flipV="1">
            <a:off x="465584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26A16D-0FFD-F08F-BA6A-18ED8FF284E8}"/>
              </a:ext>
            </a:extLst>
          </p:cNvPr>
          <p:cNvCxnSpPr>
            <a:cxnSpLocks/>
          </p:cNvCxnSpPr>
          <p:nvPr userDrawn="1"/>
        </p:nvCxnSpPr>
        <p:spPr>
          <a:xfrm flipV="1">
            <a:off x="8976320" y="342900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353D87-7326-41AE-5492-503847F10619}"/>
              </a:ext>
            </a:extLst>
          </p:cNvPr>
          <p:cNvCxnSpPr>
            <a:cxnSpLocks/>
          </p:cNvCxnSpPr>
          <p:nvPr userDrawn="1"/>
        </p:nvCxnSpPr>
        <p:spPr>
          <a:xfrm flipV="1">
            <a:off x="6816080" y="270892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35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2AA220-DA70-939B-0001-3E987D49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8168" y="537220"/>
            <a:ext cx="2808312" cy="581953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EF11CA-E946-EE64-2BF2-DA1EDB029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4406" y="604911"/>
            <a:ext cx="2621280" cy="5683347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D53AC6-0B14-2854-A06A-1A7B5C46D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249C8-4AF6-55F1-61D5-84636C34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22589A8-6EC7-77E9-89CE-7BF875EA1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8168" y="537220"/>
            <a:ext cx="2808312" cy="58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05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Design PY"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CC8900-7E86-9659-CA13-8BEFCF52ED9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5D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2AA220-DA70-939B-0001-3E987D49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8168" y="537220"/>
            <a:ext cx="2808312" cy="581953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EF11CA-E946-EE64-2BF2-DA1EDB029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4406" y="604911"/>
            <a:ext cx="2621280" cy="5683347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D53AC6-0B14-2854-A06A-1A7B5C46D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249C8-4AF6-55F1-61D5-84636C34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22589A8-6EC7-77E9-89CE-7BF875EA1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8168" y="537220"/>
            <a:ext cx="2808312" cy="58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35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sign GP">
    <p:bg>
      <p:bgPr>
        <a:solidFill>
          <a:srgbClr val="D6C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774319-2FBF-6C31-30E1-AAB5525E2F1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9F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2AA220-DA70-939B-0001-3E987D49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9804" y="537220"/>
            <a:ext cx="3528392" cy="731172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EF11CA-E946-EE64-2BF2-DA1EDB029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7299" y="627519"/>
            <a:ext cx="3293403" cy="7140615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D53AC6-0B14-2854-A06A-1A7B5C46D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249C8-4AF6-55F1-61D5-84636C34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7810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006600"/>
            <a:ext cx="5760640" cy="287020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288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Desig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2AA220-DA70-939B-0001-3E987D49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122" y="519635"/>
            <a:ext cx="2808312" cy="581953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EF11CA-E946-EE64-2BF2-DA1EDB029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844" y="587326"/>
            <a:ext cx="2625795" cy="5683347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E6E88BE-451F-9B77-1429-C31D25369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122" y="519635"/>
            <a:ext cx="2808312" cy="58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4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Desig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2AA220-DA70-939B-0001-3E987D49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122" y="519635"/>
            <a:ext cx="2808312" cy="581953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EF11CA-E946-EE64-2BF2-DA1EDB029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844" y="587326"/>
            <a:ext cx="2625795" cy="5683347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53C8683-2039-2D46-1B73-1A3C393C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726" y="519635"/>
            <a:ext cx="2808312" cy="5819537"/>
          </a:xfrm>
          <a:prstGeom prst="rect">
            <a:avLst/>
          </a:prstGeom>
        </p:spPr>
      </p:pic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61C5AE73-CDA4-25DE-24D2-491E2E8E7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7448" y="587326"/>
            <a:ext cx="2625795" cy="5683347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DD339D-8B27-563F-1261-5AA81399E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0542" y="519635"/>
            <a:ext cx="2808312" cy="5819537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3BEB321-A2B2-ACB8-7E54-C584BF491C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2264" y="587326"/>
            <a:ext cx="2625795" cy="5683347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D90AC4-5AC6-2A0D-BAA3-E672B52C1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9122" y="519635"/>
            <a:ext cx="2808312" cy="58195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A43EBD-2CE1-2367-637A-0B6DAF96F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726" y="519635"/>
            <a:ext cx="2808312" cy="58195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7DB79F8-F85F-B392-5D11-596CD6984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0542" y="519635"/>
            <a:ext cx="2808312" cy="58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7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Desig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2AA220-DA70-939B-0001-3E987D49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173" y="1260249"/>
            <a:ext cx="2109867" cy="437218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EF11CA-E946-EE64-2BF2-DA1EDB029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15778" y="1313386"/>
            <a:ext cx="1973908" cy="4264021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D53AC6-0B14-2854-A06A-1A7B5C46D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249C8-4AF6-55F1-61D5-84636C34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6931B1-294E-4ACF-DC92-908D57B84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7853" y="1260249"/>
            <a:ext cx="2109867" cy="437218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57EDF7B-719A-49BA-0E84-4C9D9FF6F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1467" y="1313096"/>
            <a:ext cx="1977899" cy="4268644"/>
          </a:xfrm>
          <a:prstGeom prst="roundRect">
            <a:avLst>
              <a:gd name="adj" fmla="val 14940"/>
            </a:avLst>
          </a:prstGeom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25617ED-F877-6991-B935-E620C9282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173" y="1260249"/>
            <a:ext cx="2109867" cy="437218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BF0C64C-ADE0-5C07-2DFC-B287011F9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7853" y="1260249"/>
            <a:ext cx="2109867" cy="43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9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ktop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D53AC6-0B14-2854-A06A-1A7B5C46D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249C8-4AF6-55F1-61D5-84636C34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21C97F-D74A-88AA-1FFB-2545D4E9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80" y="1255502"/>
            <a:ext cx="7704856" cy="434699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B7DC70-060A-DCCE-2CFA-5DDC994B49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8724" y="1424287"/>
            <a:ext cx="5989490" cy="3759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D648997-7E2A-1FA0-C4E3-B6AB6B9BC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80" y="1255502"/>
            <a:ext cx="7704856" cy="43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13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ktop Design R">
    <p:bg>
      <p:bgPr>
        <a:solidFill>
          <a:srgbClr val="FFD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D53AC6-0B14-2854-A06A-1A7B5C46D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2249C8-4AF6-55F1-61D5-84636C349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21C97F-D74A-88AA-1FFB-2545D4E9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80" y="1255502"/>
            <a:ext cx="7704856" cy="434699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B7DC70-060A-DCCE-2CFA-5DDC994B49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8724" y="1424287"/>
            <a:ext cx="5989490" cy="3759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D648997-7E2A-1FA0-C4E3-B6AB6B9BC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80" y="1255502"/>
            <a:ext cx="7704856" cy="43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ktop Desig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421C97F-D74A-88AA-1FFB-2545D4E9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8611" y="1243991"/>
            <a:ext cx="7704856" cy="434699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B7DC70-060A-DCCE-2CFA-5DDC994B49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255" y="1412776"/>
            <a:ext cx="5989490" cy="3759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A66CD48-65EA-07F1-B0B1-CD3978931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8611" y="1243991"/>
            <a:ext cx="7704856" cy="43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33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E7533-DE54-8394-57C9-DE1B41B9D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692696"/>
            <a:ext cx="9361040" cy="136815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C2A300DA-E0EF-85B6-9738-53C304CB5DE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4963" y="2205038"/>
            <a:ext cx="11593512" cy="3960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3995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E7533-DE54-8394-57C9-DE1B41B9D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4797152"/>
            <a:ext cx="5760640" cy="1368152"/>
          </a:xfrm>
        </p:spPr>
        <p:txBody>
          <a:bodyPr anchor="t">
            <a:normAutofit/>
          </a:bodyPr>
          <a:lstStyle>
            <a:lvl1pPr algn="r">
              <a:defRPr sz="3600"/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C2A300DA-E0EF-85B6-9738-53C304CB5DE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35360" y="692696"/>
            <a:ext cx="11521280" cy="39608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9216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944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9440" cy="208823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4" name="Chart Placeholder 7">
            <a:extLst>
              <a:ext uri="{FF2B5EF4-FFF2-40B4-BE49-F238E27FC236}">
                <a16:creationId xmlns:a16="http://schemas.microsoft.com/office/drawing/2014/main" id="{F87C6B95-9F08-22D2-2EC6-713B7F9CC34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96000" y="537220"/>
            <a:ext cx="5024040" cy="5782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en-SE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1F62F01B-7479-0B04-B389-3C5EB6EF8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30198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59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59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68186-9B03-B870-EB6B-D543276D8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692696"/>
            <a:ext cx="4320480" cy="4176464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9D65C5-E53D-3042-B37E-7FA46F7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5921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726527-AA20-F1B5-42D7-3C893C060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53F496-2B69-28C1-7E50-73324A4C0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13722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Green">
    <p:bg>
      <p:bgPr>
        <a:solidFill>
          <a:srgbClr val="C9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006600"/>
            <a:ext cx="5760640" cy="287020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0962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Panel Light Green">
    <p:bg>
      <p:bgPr>
        <a:solidFill>
          <a:srgbClr val="C9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59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59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68186-9B03-B870-EB6B-D543276D8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692696"/>
            <a:ext cx="4320480" cy="4176464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9D65C5-E53D-3042-B37E-7FA46F7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5921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726527-AA20-F1B5-42D7-3C893C060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53F496-2B69-28C1-7E50-73324A4C0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9732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Panel Light Green Dark Pink">
    <p:bg>
      <p:bgPr>
        <a:solidFill>
          <a:srgbClr val="C9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59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AF1C53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59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AF1C53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68186-9B03-B870-EB6B-D543276D8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692696"/>
            <a:ext cx="4320480" cy="417646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AF1C53"/>
                </a:solidFill>
              </a:defRPr>
            </a:lvl1pPr>
          </a:lstStyle>
          <a:p>
            <a:r>
              <a:rPr lang="sv-SE">
                <a:effectLst/>
              </a:rPr>
              <a:t>Klicka här för att ändra mall för rubrikformat</a:t>
            </a:r>
            <a:endParaRPr lang="en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9D65C5-E53D-3042-B37E-7FA46F7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5921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726527-AA20-F1B5-42D7-3C893C060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AF1C53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53F496-2B69-28C1-7E50-73324A4C0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AF1C53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45777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Panel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9D65C5-E53D-3042-B37E-7FA46F7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584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726527-AA20-F1B5-42D7-3C893C060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5157193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53F496-2B69-28C1-7E50-73324A4C0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517232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1B0E2E5-F344-5754-DA6E-0F8FA30F1D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536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F75ED-3329-19E3-9723-BA8105CA37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5839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BA9609-BFCD-F4E2-FE00-DD50F398B5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5839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99072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Panel 3 Columns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9D65C5-E53D-3042-B37E-7FA46F7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584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726527-AA20-F1B5-42D7-3C893C060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5157193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53F496-2B69-28C1-7E50-73324A4C0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517232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1B0E2E5-F344-5754-DA6E-0F8FA30F1D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536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F75ED-3329-19E3-9723-BA8105CA37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5839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BA9609-BFCD-F4E2-FE00-DD50F398B5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5839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4076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Panel 3 Columns Light Petroleum Dark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9D65C5-E53D-3042-B37E-7FA46F7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584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726527-AA20-F1B5-42D7-3C893C060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5157193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53F496-2B69-28C1-7E50-73324A4C0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517232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1B0E2E5-F344-5754-DA6E-0F8FA30F1D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536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F75ED-3329-19E3-9723-BA8105CA37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5839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BA9609-BFCD-F4E2-FE00-DD50F398B5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5839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4014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Alternativ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3B8608-E32F-7940-ECD3-5085BA31638C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C9F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9000" y="710192"/>
            <a:ext cx="4318000" cy="54367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DBEEC2-7BCC-00E6-C82A-84BDA98AD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2360" y="1041400"/>
            <a:ext cx="504944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C708D6B-424B-2640-FEEF-1CBCF159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2360" y="3526408"/>
            <a:ext cx="5049440" cy="208823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1243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76064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760640" cy="2088232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EECAB9B3-BCA9-1897-D5C1-88BD01F4E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6309320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Information </a:t>
            </a:r>
            <a:r>
              <a:rPr lang="sv-SE" sz="1200" err="1"/>
              <a:t>class</a:t>
            </a:r>
            <a:r>
              <a:rPr lang="sv-SE" sz="1200"/>
              <a:t>: Public, </a:t>
            </a:r>
            <a:r>
              <a:rPr lang="sv-SE" sz="1200" err="1"/>
              <a:t>Internal</a:t>
            </a:r>
            <a:r>
              <a:rPr lang="sv-SE" sz="1200"/>
              <a:t>, </a:t>
            </a:r>
            <a:r>
              <a:rPr lang="sv-SE" sz="1200" err="1"/>
              <a:t>Restricted</a:t>
            </a:r>
            <a:r>
              <a:rPr lang="sv-SE" sz="1200"/>
              <a:t> (</a:t>
            </a:r>
            <a:r>
              <a:rPr lang="en-GB">
                <a:effectLst/>
              </a:rPr>
              <a:t>https://</a:t>
            </a:r>
            <a:r>
              <a:rPr lang="en-GB" err="1">
                <a:effectLst/>
              </a:rPr>
              <a:t>twist.ist.com</a:t>
            </a:r>
            <a:r>
              <a:rPr lang="en-GB">
                <a:effectLst/>
              </a:rPr>
              <a:t>/display/HWDI/</a:t>
            </a:r>
            <a:r>
              <a:rPr lang="en-GB" err="1">
                <a:effectLst/>
              </a:rPr>
              <a:t>Information+Classification+Policy</a:t>
            </a:r>
            <a:r>
              <a:rPr lang="en-GB">
                <a:effectLst/>
              </a:rPr>
              <a:t>)</a:t>
            </a:r>
            <a:endParaRPr lang="en-SE" sz="1200"/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247F87D2-BB6A-8559-6531-0990FCA3C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6021288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/>
              <a:t>Date: </a:t>
            </a:r>
            <a:r>
              <a:rPr lang="sv-SE" sz="1200" err="1"/>
              <a:t>yyyy-mm-dd</a:t>
            </a:r>
            <a:endParaRPr lang="en-SE" sz="120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1B4795A-32AA-B129-4DCE-1FBAD41953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5733256"/>
            <a:ext cx="7920880" cy="36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sv-SE" sz="1200" err="1"/>
              <a:t>Owner</a:t>
            </a:r>
            <a:r>
              <a:rPr lang="sv-SE" sz="1200"/>
              <a:t>: </a:t>
            </a:r>
            <a:r>
              <a:rPr lang="sv-SE" sz="1200" err="1"/>
              <a:t>Name</a:t>
            </a:r>
            <a:r>
              <a:rPr lang="sv-SE" sz="1200"/>
              <a:t> and/or </a:t>
            </a:r>
            <a:r>
              <a:rPr lang="sv-SE" sz="1200" err="1"/>
              <a:t>department</a:t>
            </a:r>
            <a:endParaRPr lang="en-SE" sz="1200"/>
          </a:p>
        </p:txBody>
      </p:sp>
    </p:spTree>
    <p:extLst>
      <p:ext uri="{BB962C8B-B14F-4D97-AF65-F5344CB8AC3E}">
        <p14:creationId xmlns:p14="http://schemas.microsoft.com/office/powerpoint/2010/main" val="32679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09B04AE-ED10-764B-0577-F45A07F2D1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548680"/>
            <a:ext cx="9361040" cy="216024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C9F6DC"/>
                </a:solidFill>
              </a:defRPr>
            </a:lvl1pPr>
          </a:lstStyle>
          <a:p>
            <a:r>
              <a:rPr lang="en-GB">
                <a:effectLst/>
              </a:rPr>
              <a:t>Click to edit Master title style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DE0F2F-9F00-877D-FB38-D9EDC34CD0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4149080"/>
            <a:ext cx="9361487" cy="2016224"/>
          </a:xfrm>
        </p:spPr>
        <p:txBody>
          <a:bodyPr anchor="b">
            <a:noAutofit/>
          </a:bodyPr>
          <a:lstStyle>
            <a:lvl1pPr marL="0" indent="0">
              <a:buNone/>
              <a:defRPr sz="12000">
                <a:solidFill>
                  <a:srgbClr val="C9F6DC"/>
                </a:solidFill>
              </a:defRPr>
            </a:lvl1pPr>
          </a:lstStyle>
          <a:p>
            <a:pPr lvl="0"/>
            <a:r>
              <a:rPr lang="en-SE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3606866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FA99825D-3D3F-B8E1-885D-6760B3767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8344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sign">
    <p:bg>
      <p:bgPr>
        <a:solidFill>
          <a:srgbClr val="0D2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DC9A0-A04F-75F1-E76A-C858B4BEE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8D549-8ADC-0F02-3045-D48857E02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EECE72A-8224-50D8-95FD-28F05CFE16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8724" y="1424287"/>
            <a:ext cx="5989490" cy="3759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127D91-33A3-7059-CB23-5C1C72B96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80" y="1255502"/>
            <a:ext cx="7704856" cy="4346996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CAF6235-AB9F-BD9D-C001-0E8FBB961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61157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006600"/>
            <a:ext cx="5760640" cy="287020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3116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Design Petroleum">
    <p:bg>
      <p:bgPr>
        <a:solidFill>
          <a:srgbClr val="0D2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DC9A0-A04F-75F1-E76A-C858B4BEE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7F99A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8D549-8ADC-0F02-3045-D48857E02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99A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EECE72A-8224-50D8-95FD-28F05CFE16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68724" y="1424287"/>
            <a:ext cx="5989490" cy="3759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127D91-33A3-7059-CB23-5C1C72B96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80" y="1255502"/>
            <a:ext cx="7704856" cy="4346996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1F766889-4C4A-F13B-0868-8681CC68C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78403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bg>
      <p:bgPr>
        <a:solidFill>
          <a:srgbClr val="5C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BAD19FBD-8288-11A6-4C68-7DB7BA36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88840"/>
            <a:ext cx="10081120" cy="288032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effectLst/>
              </a:rPr>
              <a:t>Click to edit Master title style</a:t>
            </a:r>
            <a:endParaRPr lang="en-SE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08034262-DEE4-071A-082B-43A757466C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5635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 Green">
    <p:bg>
      <p:bgPr>
        <a:solidFill>
          <a:srgbClr val="5C3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BAD19FBD-8288-11A6-4C68-7DB7BA36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988840"/>
            <a:ext cx="10081120" cy="2880320"/>
          </a:xfrm>
        </p:spPr>
        <p:txBody>
          <a:bodyPr/>
          <a:lstStyle>
            <a:lvl1pPr algn="ctr">
              <a:defRPr>
                <a:solidFill>
                  <a:srgbClr val="A9F1C7"/>
                </a:solidFill>
              </a:defRPr>
            </a:lvl1pPr>
          </a:lstStyle>
          <a:p>
            <a:r>
              <a:rPr lang="en-GB">
                <a:effectLst/>
              </a:rPr>
              <a:t>Click to edit Master title style</a:t>
            </a:r>
            <a:endParaRPr lang="en-SE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08034262-DEE4-071A-082B-43A757466C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0711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Yellow">
    <p:bg>
      <p:bgPr>
        <a:solidFill>
          <a:srgbClr val="8C7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9A0F1D-34FC-372B-5804-723701573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2C21671-879B-FA6B-DCA7-7EB1C259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52070AD3-82BD-9BBA-DEC2-77581C932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2FA199F-7AB8-63B5-68B0-6036933D75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6162" y="620688"/>
            <a:ext cx="3600895" cy="56166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477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Petroleum"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9A0F1D-34FC-372B-5804-723701573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0405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2C21671-879B-FA6B-DCA7-7EB1C2591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360" y="3501008"/>
            <a:ext cx="504056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52070AD3-82BD-9BBA-DEC2-77581C932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2FA199F-7AB8-63B5-68B0-6036933D75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36162" y="620688"/>
            <a:ext cx="3600895" cy="56166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92187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Petroleum"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52070AD3-82BD-9BBA-DEC2-77581C932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BB7400-E3BD-7F07-864C-A63FB158A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136815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D3CC5DB-23A2-4692-2396-8E436871BC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2060848"/>
            <a:ext cx="11521280" cy="41764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53084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Right Petroleum"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52070AD3-82BD-9BBA-DEC2-77581C932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F65C2-E057-52FE-0131-74CD67BB8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260" y="2374240"/>
            <a:ext cx="5031660" cy="2387600"/>
          </a:xfr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12F5F5A-C33C-43C6-9765-8678E8930FF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0912" y="620713"/>
            <a:ext cx="5755728" cy="5616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795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ist and Content Right Petroleum"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52070AD3-82BD-9BBA-DEC2-77581C932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4EED5B-E1D7-F951-AD00-67657CF1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041400"/>
            <a:ext cx="5688632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A9ED1E1-0254-BF91-4B87-C7CC788BA1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4260" y="3501008"/>
            <a:ext cx="5679732" cy="2736304"/>
          </a:xfrm>
        </p:spPr>
        <p:txBody>
          <a:bodyPr anchor="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list style</a:t>
            </a:r>
            <a:endParaRPr lang="en-SE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9896FCE-BC33-E4DE-74E4-B46B913FE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68008" y="620713"/>
            <a:ext cx="5688632" cy="5616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335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 Content Petroleum"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52070AD3-82BD-9BBA-DEC2-77581C9321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272AE-B5A3-8FA3-1607-2F9986F03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136815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0065A6F-6921-2ACD-9379-2649DA9EA6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016" y="2060848"/>
            <a:ext cx="561657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6BADD-B09F-CB02-EAB2-E51990BCF8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360" y="2060848"/>
            <a:ext cx="561657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8600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Panel Dark Green">
    <p:bg>
      <p:bgPr>
        <a:solidFill>
          <a:srgbClr val="157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1E0B765E-45C9-04E8-B1DA-5BBC954EA1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C289D44-5F01-49D0-36DA-E19517D2BD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59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FEC9DD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1FD3622-D67F-A1B6-637C-ADA3EB083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759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FEC9DD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685A9A-B4E2-B75D-79C6-58CA188F8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692696"/>
            <a:ext cx="4320480" cy="417646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rgbClr val="FEC9DD"/>
                </a:solidFill>
              </a:defRPr>
            </a:lvl1pPr>
          </a:lstStyle>
          <a:p>
            <a:r>
              <a:rPr lang="en-GB">
                <a:effectLst/>
              </a:rPr>
              <a:t>Click to edit Master title style</a:t>
            </a:r>
            <a:endParaRPr lang="en-SE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4754BD-68D9-7037-48FA-12B4333128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5921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SE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00F6C6A-1670-D5AA-618A-6A81D8A3C5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692696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935975-74FE-7A2D-F313-1D495FC68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4869161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FEC9DD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E1984E4-EF0D-2918-9DCA-70F3F20656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229200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FEC9DD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621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Light Pink">
    <p:bg>
      <p:bgPr>
        <a:solidFill>
          <a:srgbClr val="FE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006600"/>
            <a:ext cx="5760640" cy="287020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20254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Visual Slide Left">
    <p:bg>
      <p:bgPr>
        <a:solidFill>
          <a:srgbClr val="AF1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6618603-A07E-0C6A-BFD7-97F9E55B47A6}"/>
              </a:ext>
            </a:extLst>
          </p:cNvPr>
          <p:cNvSpPr txBox="1">
            <a:spLocks/>
          </p:cNvSpPr>
          <p:nvPr userDrawn="1"/>
        </p:nvSpPr>
        <p:spPr>
          <a:xfrm>
            <a:off x="335360" y="6319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Q1 Marketing Strategy</a:t>
            </a:r>
            <a:endParaRPr lang="en-SE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5E553A8-0E67-3719-4EAC-85B6009EFE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880" y="0"/>
            <a:ext cx="717612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8CECD9-077E-3F20-AC53-55203BE4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1" y="1041400"/>
            <a:ext cx="43204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FF7A6656-A284-C1AB-1C33-9D3A662AAA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1AAFA9C-3E66-0F9E-9F51-42E41CA2E2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6299"/>
            <a:ext cx="432048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522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Visual Slide Right"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B8EE8E3-C90A-6C53-D5CE-65838CA97F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17612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D04240-76CC-9B44-7D32-E2411125F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160" y="1041400"/>
            <a:ext cx="432048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FFD9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DB3C0F-56DF-E91E-91F8-0DACC5EBB4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36160" y="3501008"/>
            <a:ext cx="432048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D9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0E8C518C-1502-0ECF-B425-8ABE18333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F6618603-A07E-0C6A-BFD7-97F9E55B47A6}"/>
              </a:ext>
            </a:extLst>
          </p:cNvPr>
          <p:cNvSpPr txBox="1">
            <a:spLocks/>
          </p:cNvSpPr>
          <p:nvPr userDrawn="1"/>
        </p:nvSpPr>
        <p:spPr>
          <a:xfrm>
            <a:off x="335360" y="6319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S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Q1 Marketing Strategy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14055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0D27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764B61-9D99-6231-FC91-4749DE33E7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360" y="620688"/>
            <a:ext cx="8656240" cy="3441700"/>
          </a:xfrm>
        </p:spPr>
        <p:txBody>
          <a:bodyPr>
            <a:noAutofit/>
          </a:bodyPr>
          <a:lstStyle>
            <a:lvl1pPr marL="0" indent="0">
              <a:buNone/>
              <a:defRPr sz="12000" b="0" i="0">
                <a:solidFill>
                  <a:srgbClr val="7F99A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SE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1C4CCD2-8CC5-0109-58EE-3524948BF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4876800"/>
            <a:ext cx="5760640" cy="1360512"/>
          </a:xfrm>
        </p:spPr>
        <p:txBody>
          <a:bodyPr anchor="t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89250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CF9D67-E2FC-4A0F-297E-46FCC3121D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764B61-9D99-6231-FC91-4749DE33E7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7880" y="1708150"/>
            <a:ext cx="8656240" cy="34417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S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08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s Panel 3 Columns Light Petroleum Dark Petroleum">
    <p:bg>
      <p:bgPr>
        <a:solidFill>
          <a:srgbClr val="C5D1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360" y="6319902"/>
            <a:ext cx="4114800" cy="365125"/>
          </a:xfrm>
        </p:spPr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6DF53-4857-AA20-6BE1-930550FD2E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360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8A2FDB2-7CF1-7B08-1C41-F765178003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360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9D65C5-E53D-3042-B37E-7FA46F7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584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2578245-78DB-FF75-0EE9-2E6421800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632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726527-AA20-F1B5-42D7-3C893C0606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320" y="5157193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953F496-2B69-28C1-7E50-73324A4C0A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320" y="5517232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1B0E2E5-F344-5754-DA6E-0F8FA30F1D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5360" y="980728"/>
            <a:ext cx="2880320" cy="403244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F75ED-3329-19E3-9723-BA8105CA37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55839" y="5157192"/>
            <a:ext cx="2880320" cy="360039"/>
          </a:xfrm>
        </p:spPr>
        <p:txBody>
          <a:bodyPr lIns="0" anchor="ctr">
            <a:normAutofit/>
          </a:bodyPr>
          <a:lstStyle>
            <a:lvl1pPr marL="0" indent="0">
              <a:buNone/>
              <a:defRPr sz="18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Speaker name</a:t>
            </a:r>
            <a:endParaRPr lang="en-SE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BA9609-BFCD-F4E2-FE00-DD50F398B5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55839" y="5517231"/>
            <a:ext cx="2880320" cy="365125"/>
          </a:xfrm>
        </p:spPr>
        <p:txBody>
          <a:bodyPr lIns="0" anchor="ctr">
            <a:normAutofit/>
          </a:bodyPr>
          <a:lstStyle>
            <a:lvl1pPr marL="0" indent="0">
              <a:buNone/>
              <a:defRPr sz="1400">
                <a:solidFill>
                  <a:srgbClr val="143C48"/>
                </a:solidFill>
              </a:defRPr>
            </a:lvl1pPr>
          </a:lstStyle>
          <a:p>
            <a:pPr lvl="0"/>
            <a:r>
              <a:rPr lang="en-GB">
                <a:effectLst/>
              </a:rPr>
              <a:t>Role, Company, Location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0671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Visual Slide Light Yellow">
    <p:bg>
      <p:bgPr>
        <a:solidFill>
          <a:srgbClr val="FFF6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71794F-07F8-6483-42F6-2D9B72DCA4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15880" y="0"/>
            <a:ext cx="717612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361" y="1041400"/>
            <a:ext cx="432048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text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799-F6CB-BE14-55DD-C134E7131A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360" y="3501008"/>
            <a:ext cx="4320480" cy="2736304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effectLst/>
              </a:rPr>
              <a:t>Click to edit text style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C18C166-6A25-D86E-44F0-EF95388E4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34120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Light Green">
    <p:bg>
      <p:bgPr>
        <a:solidFill>
          <a:srgbClr val="C9F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2006600"/>
            <a:ext cx="5760640" cy="287020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1B656D6-7E52-1E99-FA86-84E56141C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51490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033D-683C-DA58-9A45-2131EE74E0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4260" y="674174"/>
            <a:ext cx="5031660" cy="2387600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Agenda</a:t>
            </a:r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9339-DCD2-4D50-BE28-8E730C34B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IST Powerpoint Templates</a:t>
            </a:r>
            <a:endParaRPr lang="en-SE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16DDDAF-3A2A-BE17-1524-AF14F994C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260" y="172973"/>
            <a:ext cx="3096419" cy="364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Section title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880B6-D149-14BF-C79E-2A4FBEB8CE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674174"/>
            <a:ext cx="5751740" cy="4320480"/>
          </a:xfrm>
        </p:spPr>
        <p:txBody>
          <a:bodyPr anchor="t"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SE"/>
              <a:t>Click to edit list style</a:t>
            </a:r>
          </a:p>
        </p:txBody>
      </p:sp>
    </p:spTree>
    <p:extLst>
      <p:ext uri="{BB962C8B-B14F-4D97-AF65-F5344CB8AC3E}">
        <p14:creationId xmlns:p14="http://schemas.microsoft.com/office/powerpoint/2010/main" val="98720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image" Target="../media/image8.svg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85636-F838-6C76-5633-942A8EBB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1521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0974F-20E6-7EB9-295E-6A0C17C7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1152128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07F5A76-A7D5-3132-7BF1-838C0716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319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IST Powerpoint Templates</a:t>
            </a:r>
            <a:endParaRPr lang="en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BD4DE5-E7A3-BBBE-4821-3F9F86346195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1238345" y="6309320"/>
            <a:ext cx="618295" cy="34634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87F6DE8-72B9-2B63-A08E-1048A1DDC67A}"/>
              </a:ext>
            </a:extLst>
          </p:cNvPr>
          <p:cNvPicPr>
            <a:picLocks noChangeAspect="1"/>
          </p:cNvPicPr>
          <p:nvPr userDrawn="1"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1238345" y="6309320"/>
            <a:ext cx="618295" cy="3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813" r:id="rId2"/>
    <p:sldLayoutId id="2147483816" r:id="rId3"/>
    <p:sldLayoutId id="2147483817" r:id="rId4"/>
    <p:sldLayoutId id="2147483809" r:id="rId5"/>
    <p:sldLayoutId id="2147483814" r:id="rId6"/>
    <p:sldLayoutId id="2147483815" r:id="rId7"/>
    <p:sldLayoutId id="2147483818" r:id="rId8"/>
    <p:sldLayoutId id="2147483745" r:id="rId9"/>
    <p:sldLayoutId id="2147483819" r:id="rId10"/>
    <p:sldLayoutId id="2147483820" r:id="rId11"/>
    <p:sldLayoutId id="2147483849" r:id="rId12"/>
    <p:sldLayoutId id="2147483850" r:id="rId13"/>
    <p:sldLayoutId id="2147483741" r:id="rId14"/>
    <p:sldLayoutId id="2147483852" r:id="rId15"/>
    <p:sldLayoutId id="2147483851" r:id="rId16"/>
    <p:sldLayoutId id="2147483845" r:id="rId17"/>
    <p:sldLayoutId id="2147483742" r:id="rId18"/>
    <p:sldLayoutId id="2147483743" r:id="rId19"/>
    <p:sldLayoutId id="2147483846" r:id="rId20"/>
    <p:sldLayoutId id="2147483847" r:id="rId21"/>
    <p:sldLayoutId id="2147483848" r:id="rId22"/>
    <p:sldLayoutId id="2147483744" r:id="rId23"/>
    <p:sldLayoutId id="2147483821" r:id="rId24"/>
    <p:sldLayoutId id="2147483746" r:id="rId25"/>
    <p:sldLayoutId id="2147483822" r:id="rId26"/>
    <p:sldLayoutId id="2147483823" r:id="rId27"/>
    <p:sldLayoutId id="2147483747" r:id="rId28"/>
    <p:sldLayoutId id="2147483826" r:id="rId29"/>
    <p:sldLayoutId id="2147483748" r:id="rId30"/>
    <p:sldLayoutId id="2147483827" r:id="rId31"/>
    <p:sldLayoutId id="2147483749" r:id="rId32"/>
    <p:sldLayoutId id="2147483828" r:id="rId33"/>
    <p:sldLayoutId id="2147483750" r:id="rId34"/>
    <p:sldLayoutId id="2147483829" r:id="rId35"/>
    <p:sldLayoutId id="2147483751" r:id="rId36"/>
    <p:sldLayoutId id="2147483830" r:id="rId37"/>
    <p:sldLayoutId id="2147483752" r:id="rId38"/>
    <p:sldLayoutId id="2147483831" r:id="rId39"/>
    <p:sldLayoutId id="2147483753" r:id="rId40"/>
    <p:sldLayoutId id="2147483754" r:id="rId41"/>
    <p:sldLayoutId id="2147483832" r:id="rId42"/>
    <p:sldLayoutId id="2147483755" r:id="rId43"/>
    <p:sldLayoutId id="2147483833" r:id="rId44"/>
    <p:sldLayoutId id="2147483756" r:id="rId45"/>
    <p:sldLayoutId id="2147483834" r:id="rId46"/>
    <p:sldLayoutId id="2147483757" r:id="rId47"/>
    <p:sldLayoutId id="2147483803" r:id="rId48"/>
    <p:sldLayoutId id="2147483804" r:id="rId49"/>
    <p:sldLayoutId id="2147483758" r:id="rId50"/>
    <p:sldLayoutId id="2147483759" r:id="rId51"/>
    <p:sldLayoutId id="2147483760" r:id="rId52"/>
    <p:sldLayoutId id="2147483761" r:id="rId53"/>
    <p:sldLayoutId id="2147483835" r:id="rId54"/>
    <p:sldLayoutId id="2147483762" r:id="rId55"/>
    <p:sldLayoutId id="2147483763" r:id="rId56"/>
    <p:sldLayoutId id="2147483764" r:id="rId57"/>
    <p:sldLayoutId id="2147483806" r:id="rId58"/>
    <p:sldLayoutId id="2147483794" r:id="rId59"/>
    <p:sldLayoutId id="2147483836" r:id="rId60"/>
    <p:sldLayoutId id="2147483837" r:id="rId61"/>
    <p:sldLayoutId id="2147483798" r:id="rId62"/>
    <p:sldLayoutId id="2147483838" r:id="rId63"/>
    <p:sldLayoutId id="2147483839" r:id="rId64"/>
    <p:sldLayoutId id="2147483812" r:id="rId6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385636-F838-6C76-5633-942A8EBB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548680"/>
            <a:ext cx="11521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0974F-20E6-7EB9-295E-6A0C17C7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1152128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07F5A76-A7D5-3132-7BF1-838C0716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319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IST Powerpoint Templates</a:t>
            </a:r>
            <a:endParaRPr lang="en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BD4DE5-E7A3-BBBE-4821-3F9F863461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38345" y="6309320"/>
            <a:ext cx="618295" cy="34634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87F6DE8-72B9-2B63-A08E-1048A1DDC67A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238345" y="6309320"/>
            <a:ext cx="618295" cy="3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91" r:id="rId2"/>
    <p:sldLayoutId id="2147483795" r:id="rId3"/>
    <p:sldLayoutId id="2147483805" r:id="rId4"/>
    <p:sldLayoutId id="2147483844" r:id="rId5"/>
    <p:sldLayoutId id="2147483802" r:id="rId6"/>
    <p:sldLayoutId id="2147483843" r:id="rId7"/>
    <p:sldLayoutId id="2147483799" r:id="rId8"/>
    <p:sldLayoutId id="2147483840" r:id="rId9"/>
    <p:sldLayoutId id="2147483854" r:id="rId10"/>
    <p:sldLayoutId id="2147483853" r:id="rId11"/>
    <p:sldLayoutId id="2147483855" r:id="rId12"/>
    <p:sldLayoutId id="2147483856" r:id="rId13"/>
    <p:sldLayoutId id="2147483797" r:id="rId14"/>
    <p:sldLayoutId id="2147483811" r:id="rId15"/>
    <p:sldLayoutId id="2147483810" r:id="rId16"/>
    <p:sldLayoutId id="2147483807" r:id="rId17"/>
    <p:sldLayoutId id="2147483808" r:id="rId18"/>
    <p:sldLayoutId id="2147483857" r:id="rId19"/>
    <p:sldLayoutId id="2147483858" r:id="rId20"/>
    <p:sldLayoutId id="2147483859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stdk.infocaption.com/4097.guide?pID=1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.com/da/kurser?qd_tags=ung_vokse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uperoffice.com/Cust20231/CS/scripts/customer.fcgi?action=formFrame&amp;formId=F-VHerbfu4" TargetMode="External"/><Relationship Id="rId2" Type="http://schemas.openxmlformats.org/officeDocument/2006/relationships/hyperlink" Target="https://www.ist.com/da/" TargetMode="External"/><Relationship Id="rId1" Type="http://schemas.openxmlformats.org/officeDocument/2006/relationships/slideLayout" Target="../slideLayouts/slideLayout54.xml"/><Relationship Id="rId5" Type="http://schemas.openxmlformats.org/officeDocument/2006/relationships/hyperlink" Target="https://studieplus.statushub.io/" TargetMode="External"/><Relationship Id="rId4" Type="http://schemas.openxmlformats.org/officeDocument/2006/relationships/hyperlink" Target="https://info.studieplus.dk/seneste-opdateringer-i-uddata-26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st.com/da/da/studie-road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ist.com/da/da/studie-roadma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n.stil.dk/pages/viewpage.action?pageId=237669052#tab-Institutioner" TargetMode="Externa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6" descr="Et billede, der indeholder person, tøj, mikroskop, Ansigt&#10;&#10;Automatisk genereret beskrivelse">
            <a:extLst>
              <a:ext uri="{FF2B5EF4-FFF2-40B4-BE49-F238E27FC236}">
                <a16:creationId xmlns:a16="http://schemas.microsoft.com/office/drawing/2014/main" id="{7ED5946F-D5E1-5848-F5A6-9FEA3E876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76" r="15077" b="-1"/>
          <a:stretch/>
        </p:blipFill>
        <p:spPr>
          <a:xfrm>
            <a:off x="20" y="10"/>
            <a:ext cx="7176100" cy="68579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236B6A-3680-654B-EFBC-BF2948340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6160" y="1041400"/>
            <a:ext cx="4320480" cy="2387600"/>
          </a:xfrm>
        </p:spPr>
        <p:txBody>
          <a:bodyPr anchor="b">
            <a:normAutofit/>
          </a:bodyPr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Studie+ </a:t>
            </a:r>
            <a:r>
              <a:rPr lang="da-DK" err="1">
                <a:solidFill>
                  <a:schemeClr val="bg1"/>
                </a:solidFill>
                <a:latin typeface="Libre Franklin" panose="00000500000000000000" pitchFamily="2" charset="0"/>
              </a:rPr>
              <a:t>Roadmap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D726D9-45E8-B2C9-4DC5-83FA0D1D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6160" y="3501008"/>
            <a:ext cx="4320480" cy="27363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solidFill>
                  <a:schemeClr val="bg1"/>
                </a:solidFill>
                <a:latin typeface="Libre Franklin"/>
                <a:cs typeface="Arial"/>
              </a:rPr>
              <a:t>26. Februar 2025</a:t>
            </a:r>
            <a:endParaRPr lang="da-DK" dirty="0">
              <a:solidFill>
                <a:schemeClr val="bg1"/>
              </a:solidFill>
              <a:effectLst/>
              <a:latin typeface="Libre Frankli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01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436-2304-F09E-698B-93FFBABB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543910"/>
            <a:ext cx="5345195" cy="777587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XPRS</a:t>
            </a:r>
            <a:endParaRPr lang="da-DK" sz="4400" dirty="0">
              <a:solidFill>
                <a:srgbClr val="FF0000"/>
              </a:solidFill>
              <a:latin typeface="Libre Frankl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C8BFC-FA2A-7FF7-5F76-0B69547BA6FB}"/>
              </a:ext>
            </a:extLst>
          </p:cNvPr>
          <p:cNvSpPr txBox="1"/>
          <p:nvPr/>
        </p:nvSpPr>
        <p:spPr>
          <a:xfrm>
            <a:off x="384527" y="1361781"/>
            <a:ext cx="8357452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Nyt tjekjob på Elever til prøve - faget der afsluttes dobbelt i terminen</a:t>
            </a:r>
            <a:endParaRPr lang="en-US" dirty="0">
              <a:latin typeface="Libre Franklin" panose="00000500000000000000" pitchFamily="2" charset="0"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AGYM </a:t>
            </a:r>
            <a:r>
              <a:rPr lang="da-DK" dirty="0">
                <a:latin typeface="Libre Franklin" panose="00000500000000000000" pitchFamily="2" charset="0"/>
                <a:hlinkClick r:id="rId2"/>
              </a:rPr>
              <a:t>Vejledning til AGYM</a:t>
            </a:r>
            <a:endParaRPr lang="en-US" dirty="0">
              <a:latin typeface="Libre Franklin" panose="00000500000000000000" pitchFamily="2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Optagelsesprøver medtager SMS ansøgere</a:t>
            </a:r>
            <a:endParaRPr lang="en-US" dirty="0">
              <a:latin typeface="Libre Franklin" panose="00000500000000000000" pitchFamily="2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XPRS kompetencer er gjort lettere – </a:t>
            </a:r>
            <a:r>
              <a:rPr lang="da-DK" dirty="0" err="1">
                <a:latin typeface="Libre Franklin" panose="00000500000000000000" pitchFamily="2" charset="0"/>
                <a:cs typeface="Times New Roman"/>
              </a:rPr>
              <a:t>nedarving</a:t>
            </a:r>
            <a:r>
              <a:rPr lang="da-DK" dirty="0">
                <a:latin typeface="Libre Franklin" panose="00000500000000000000" pitchFamily="2" charset="0"/>
                <a:cs typeface="Times New Roman"/>
              </a:rPr>
              <a:t> fra </a:t>
            </a:r>
            <a:r>
              <a:rPr lang="da-DK" dirty="0" err="1">
                <a:latin typeface="Libre Franklin" panose="00000500000000000000" pitchFamily="2" charset="0"/>
                <a:cs typeface="Times New Roman"/>
              </a:rPr>
              <a:t>medarbejderstamdata</a:t>
            </a:r>
            <a:r>
              <a:rPr lang="da-DK" dirty="0">
                <a:latin typeface="Libre Franklin" panose="00000500000000000000" pitchFamily="2" charset="0"/>
                <a:cs typeface="Times New Roman"/>
              </a:rPr>
              <a:t> til Censor kompetence indberetning</a:t>
            </a: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Indhentning af </a:t>
            </a:r>
            <a:r>
              <a:rPr lang="da-DK" dirty="0" err="1">
                <a:latin typeface="Libre Franklin" panose="00000500000000000000" pitchFamily="2" charset="0"/>
                <a:cs typeface="Times New Roman"/>
              </a:rPr>
              <a:t>netprøvekarakter</a:t>
            </a:r>
            <a:r>
              <a:rPr lang="da-DK" dirty="0">
                <a:latin typeface="Libre Franklin" panose="00000500000000000000" pitchFamily="2" charset="0"/>
                <a:cs typeface="Times New Roman"/>
              </a:rPr>
              <a:t> vindue har fået en overhaling</a:t>
            </a:r>
          </a:p>
          <a:p>
            <a:endParaRPr lang="da-DK" dirty="0">
              <a:latin typeface="Libre Franklin" panose="00000500000000000000" pitchFamily="2" charset="0"/>
              <a:cs typeface="Times New Roman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12A628-8665-3358-8869-7E07D646E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22" y="3710389"/>
            <a:ext cx="3383643" cy="2746376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24834A-D7DD-6DD7-FCE7-9D0AE3DA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793" y="3710390"/>
            <a:ext cx="6918326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436-2304-F09E-698B-93FFBABB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427929"/>
            <a:ext cx="4784196" cy="866046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Brevmodul</a:t>
            </a:r>
            <a:br>
              <a:rPr lang="da-DK" sz="800" dirty="0">
                <a:latin typeface="Times New Roman"/>
                <a:cs typeface="Times New Roman"/>
              </a:rPr>
            </a:br>
            <a:endParaRPr lang="da-DK" sz="1100" dirty="0">
              <a:solidFill>
                <a:srgbClr val="FF0000"/>
              </a:solidFill>
              <a:latin typeface="Libre Franklin"/>
            </a:endParaRPr>
          </a:p>
        </p:txBody>
      </p:sp>
      <p:pic>
        <p:nvPicPr>
          <p:cNvPr id="4" name="Picture 3" descr="A white background with black and red text&#10;&#10;Description automatically generated">
            <a:extLst>
              <a:ext uri="{FF2B5EF4-FFF2-40B4-BE49-F238E27FC236}">
                <a16:creationId xmlns:a16="http://schemas.microsoft.com/office/drawing/2014/main" id="{1F069802-4C7A-A36A-5F05-FBCC5442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471" y="2429946"/>
            <a:ext cx="6970622" cy="1998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BE997-7BF8-512B-2CC5-8B8F7D430406}"/>
              </a:ext>
            </a:extLst>
          </p:cNvPr>
          <p:cNvSpPr txBox="1"/>
          <p:nvPr/>
        </p:nvSpPr>
        <p:spPr>
          <a:xfrm>
            <a:off x="379200" y="1649853"/>
            <a:ext cx="4080066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dirty="0">
                <a:latin typeface="Libre Franklin"/>
              </a:rPr>
              <a:t>Onsdag den 26. februar ( i dag) afholdes et arbejdsmøde med repræsentanter fra skoler omhandlende videreudvikling af brevmodulet </a:t>
            </a:r>
          </a:p>
          <a:p>
            <a:r>
              <a:rPr lang="da-DK" dirty="0">
                <a:latin typeface="Libre Franklin"/>
              </a:rPr>
              <a:t>(på nuværende tidspunkt er det implementeret i AMU-modulet)</a:t>
            </a:r>
            <a:br>
              <a:rPr lang="da-DK" dirty="0">
                <a:latin typeface="Libre Franklin" panose="00000500000000000000" pitchFamily="2" charset="0"/>
              </a:rPr>
            </a:br>
            <a:r>
              <a:rPr lang="da-DK" dirty="0">
                <a:latin typeface="Libre Franklin"/>
              </a:rPr>
              <a:t> </a:t>
            </a:r>
            <a:br>
              <a:rPr lang="da-DK" dirty="0">
                <a:latin typeface="Libre Franklin" panose="00000500000000000000" pitchFamily="2" charset="0"/>
              </a:rPr>
            </a:br>
            <a:r>
              <a:rPr lang="da-DK" dirty="0">
                <a:latin typeface="Libre Franklin"/>
              </a:rPr>
              <a:t>Følgende skoler deltager:</a:t>
            </a:r>
          </a:p>
          <a:p>
            <a:br>
              <a:rPr lang="da-DK" dirty="0">
                <a:latin typeface="Libre Franklin" panose="00000500000000000000" pitchFamily="2" charset="0"/>
              </a:rPr>
            </a:br>
            <a:r>
              <a:rPr lang="da-DK" dirty="0">
                <a:latin typeface="Libre Franklin"/>
              </a:rPr>
              <a:t>- AMU Nordjylland</a:t>
            </a:r>
            <a:br>
              <a:rPr lang="da-DK" dirty="0">
                <a:latin typeface="Libre Franklin" panose="00000500000000000000" pitchFamily="2" charset="0"/>
              </a:rPr>
            </a:br>
            <a:r>
              <a:rPr lang="da-DK" dirty="0">
                <a:latin typeface="Libre Franklin"/>
              </a:rPr>
              <a:t>- Tradium</a:t>
            </a:r>
            <a:br>
              <a:rPr lang="da-DK" dirty="0">
                <a:latin typeface="Libre Franklin" panose="00000500000000000000" pitchFamily="2" charset="0"/>
              </a:rPr>
            </a:br>
            <a:r>
              <a:rPr lang="da-DK" dirty="0">
                <a:latin typeface="Libre Franklin"/>
              </a:rPr>
              <a:t>- Aarhus Business</a:t>
            </a:r>
            <a:br>
              <a:rPr lang="da-DK" dirty="0">
                <a:latin typeface="Libre Franklin" panose="00000500000000000000" pitchFamily="2" charset="0"/>
              </a:rPr>
            </a:br>
            <a:r>
              <a:rPr lang="da-DK" dirty="0">
                <a:latin typeface="Libre Franklin"/>
              </a:rPr>
              <a:t>- FGU Kolding-Vejen</a:t>
            </a:r>
            <a:br>
              <a:rPr lang="da-DK" dirty="0">
                <a:latin typeface="Libre Franklin" panose="00000500000000000000" pitchFamily="2" charset="0"/>
              </a:rPr>
            </a:br>
            <a:r>
              <a:rPr lang="da-DK" dirty="0">
                <a:latin typeface="Libre Franklin"/>
              </a:rPr>
              <a:t>- FGU Midt- og Østsjælland</a:t>
            </a:r>
          </a:p>
        </p:txBody>
      </p:sp>
    </p:spTree>
    <p:extLst>
      <p:ext uri="{BB962C8B-B14F-4D97-AF65-F5344CB8AC3E}">
        <p14:creationId xmlns:p14="http://schemas.microsoft.com/office/powerpoint/2010/main" val="264504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436-2304-F09E-698B-93FFBABB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466573"/>
            <a:ext cx="5345195" cy="854924"/>
          </a:xfrm>
        </p:spPr>
        <p:txBody>
          <a:bodyPr>
            <a:normAutofit fontScale="90000"/>
          </a:bodyPr>
          <a:lstStyle/>
          <a:p>
            <a:r>
              <a:rPr lang="da-DK" sz="4900" dirty="0">
                <a:latin typeface="Libre Franklin"/>
                <a:cs typeface="Times New Roman"/>
              </a:rPr>
              <a:t>CØSA tjekjobs links</a:t>
            </a:r>
            <a:br>
              <a:rPr lang="da-DK" dirty="0">
                <a:latin typeface="Libre Franklin"/>
                <a:cs typeface="Times New Roman"/>
              </a:rPr>
            </a:br>
            <a:br>
              <a:rPr lang="da-DK" sz="800" dirty="0"/>
            </a:br>
            <a:endParaRPr lang="da-DK" sz="1100" dirty="0">
              <a:solidFill>
                <a:srgbClr val="FF0000"/>
              </a:solidFill>
              <a:latin typeface="Libre Frankl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C8BFC-FA2A-7FF7-5F76-0B69547BA6FB}"/>
              </a:ext>
            </a:extLst>
          </p:cNvPr>
          <p:cNvSpPr txBox="1"/>
          <p:nvPr/>
        </p:nvSpPr>
        <p:spPr>
          <a:xfrm>
            <a:off x="379200" y="1472113"/>
            <a:ext cx="771887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dirty="0">
                <a:latin typeface="Libre Franklin"/>
                <a:cs typeface="Times New Roman"/>
              </a:rPr>
              <a:t>Der er indført linkfunktion på tjekjobs på nedenstående indberetningstyper – det er muligt at springe både til elevstamdata og forløb</a:t>
            </a:r>
            <a:endParaRPr lang="da-DK" dirty="0">
              <a:latin typeface="Arial" panose="020B0604020202020204"/>
              <a:cs typeface="Arial" panose="020B0604020202020204"/>
            </a:endParaRPr>
          </a:p>
          <a:p>
            <a:endParaRPr lang="da-DK" dirty="0">
              <a:latin typeface="Libre Frankli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Times New Roman"/>
              </a:rPr>
              <a:t>Skolehjem</a:t>
            </a:r>
            <a:endParaRPr lang="da-DK" dirty="0">
              <a:latin typeface="Arial" panose="020B06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Times New Roman"/>
              </a:rPr>
              <a:t>Fuldtid (også FGU)</a:t>
            </a:r>
            <a:endParaRPr lang="da-DK" dirty="0">
              <a:latin typeface="Arial" panose="020B0604020202020204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Times New Roman"/>
              </a:rPr>
              <a:t>Skoleoplæring</a:t>
            </a:r>
            <a:endParaRPr lang="da-DK" dirty="0">
              <a:cs typeface="Arial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D44031-97F4-6FB6-A2FB-89315542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0" y="3838942"/>
            <a:ext cx="10918785" cy="20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436-2304-F09E-698B-93FFBABB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551793"/>
            <a:ext cx="7464145" cy="698759"/>
          </a:xfrm>
        </p:spPr>
        <p:txBody>
          <a:bodyPr>
            <a:no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Kartotek – studieretning</a:t>
            </a:r>
            <a:endParaRPr lang="da-DK" sz="4400" dirty="0">
              <a:solidFill>
                <a:srgbClr val="FF0000"/>
              </a:solidFill>
              <a:latin typeface="Libre Frankl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C8BFC-FA2A-7FF7-5F76-0B69547BA6FB}"/>
              </a:ext>
            </a:extLst>
          </p:cNvPr>
          <p:cNvSpPr txBox="1"/>
          <p:nvPr/>
        </p:nvSpPr>
        <p:spPr>
          <a:xfrm>
            <a:off x="379200" y="1606120"/>
            <a:ext cx="8157828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dirty="0">
                <a:latin typeface="Libre Franklin"/>
                <a:cs typeface="Times New Roman"/>
              </a:rPr>
              <a:t>Optimering af oprettelse af studieretning</a:t>
            </a:r>
          </a:p>
          <a:p>
            <a:endParaRPr lang="da-DK" dirty="0">
              <a:latin typeface="Libre Frankli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Times New Roman"/>
              </a:rPr>
              <a:t>Søgefunktion i oversigtsbillede</a:t>
            </a: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Times New Roman"/>
              </a:rPr>
              <a:t>Ikke muligt at oprette studieretninger, hvis oprettelsen ikke er komplet</a:t>
            </a:r>
          </a:p>
          <a:p>
            <a:endParaRPr lang="da-DK" dirty="0">
              <a:latin typeface="Libre Franklin"/>
              <a:cs typeface="Times New Roman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8F4C61E-1A79-A936-AAFA-D26E1094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98" y="3700248"/>
            <a:ext cx="9833429" cy="14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6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C4CB0-74EE-DC25-51A8-3993BFC32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BAE2-9D93-9A08-58CF-257D09E3D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551793"/>
            <a:ext cx="7464145" cy="698759"/>
          </a:xfrm>
        </p:spPr>
        <p:txBody>
          <a:bodyPr>
            <a:noAutofit/>
          </a:bodyPr>
          <a:lstStyle/>
          <a:p>
            <a:r>
              <a:rPr lang="da-DK" sz="4400">
                <a:latin typeface="Libre Franklin"/>
                <a:cs typeface="Times New Roman"/>
              </a:rPr>
              <a:t>Brugervenlighed</a:t>
            </a:r>
            <a:endParaRPr lang="da-DK" sz="4400">
              <a:solidFill>
                <a:srgbClr val="FF0000"/>
              </a:solidFill>
              <a:latin typeface="Libre Franklin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59C036B-EA20-354A-0F21-43F8FBE9C190}"/>
              </a:ext>
            </a:extLst>
          </p:cNvPr>
          <p:cNvSpPr txBox="1"/>
          <p:nvPr/>
        </p:nvSpPr>
        <p:spPr>
          <a:xfrm>
            <a:off x="614855" y="1663262"/>
            <a:ext cx="466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Muligt at generere fiktivt CPR ved oprettelse af medarbejder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C006A04-E62C-2B88-25F1-80A38E148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43" y="1250552"/>
            <a:ext cx="3919629" cy="16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44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436-2304-F09E-698B-93FFBABB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670034"/>
            <a:ext cx="5345195" cy="651463"/>
          </a:xfrm>
        </p:spPr>
        <p:txBody>
          <a:bodyPr>
            <a:no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FGU forløbsplaner</a:t>
            </a:r>
            <a:endParaRPr lang="da-DK" sz="4400" dirty="0">
              <a:solidFill>
                <a:srgbClr val="FF0000"/>
              </a:solidFill>
              <a:latin typeface="Libre Frankl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C8BFC-FA2A-7FF7-5F76-0B69547BA6FB}"/>
              </a:ext>
            </a:extLst>
          </p:cNvPr>
          <p:cNvSpPr txBox="1"/>
          <p:nvPr/>
        </p:nvSpPr>
        <p:spPr>
          <a:xfrm>
            <a:off x="379200" y="1568326"/>
            <a:ext cx="9056462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Ny visning af elevens tid - vises også inde på den enkelte elevs forløbsplan</a:t>
            </a:r>
          </a:p>
          <a:p>
            <a:endParaRPr lang="da-DK" dirty="0">
              <a:latin typeface="Libre Franklin" panose="00000500000000000000" pitchFamily="2" charset="0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Visning af kommende og aktuelle fødselsdage - vises også inde på den enkelte elevs forløbsplan</a:t>
            </a:r>
            <a:br>
              <a:rPr lang="da-DK" dirty="0">
                <a:latin typeface="Libre Franklin" panose="00000500000000000000" pitchFamily="2" charset="0"/>
                <a:cs typeface="Times New Roman"/>
              </a:rPr>
            </a:br>
            <a:endParaRPr lang="da-DK" dirty="0">
              <a:latin typeface="Libre Franklin" panose="00000500000000000000" pitchFamily="2" charset="0"/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 panose="00000500000000000000" pitchFamily="2" charset="0"/>
                <a:cs typeface="Times New Roman"/>
              </a:rPr>
              <a:t>Tilføjelse af stamhold, fagligt tema og flere links på visitkort i forløbsplaner</a:t>
            </a:r>
          </a:p>
          <a:p>
            <a:endParaRPr lang="da-DK" dirty="0">
              <a:latin typeface="Libre Franklin" panose="00000500000000000000" pitchFamily="2" charset="0"/>
              <a:cs typeface="Times New Roman"/>
            </a:endParaRP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ECE5FBD5-F0B4-74A1-A363-C7B024DED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00" y="3726731"/>
            <a:ext cx="7142390" cy="2117272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479717B-16DB-7FAF-4394-45F0DF8F3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794" y="3724690"/>
            <a:ext cx="3913414" cy="212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5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A4CE83-B4B5-1FA1-7E3D-A7904E86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6CA1-7E0F-4904-A554-E22BF7D3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790326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Roadmap</a:t>
            </a:r>
            <a:endParaRPr lang="en-SE" sz="4400" dirty="0">
              <a:latin typeface="Libre Franklin"/>
              <a:cs typeface="Times New Roman"/>
            </a:endParaRPr>
          </a:p>
        </p:txBody>
      </p:sp>
      <p:sp>
        <p:nvSpPr>
          <p:cNvPr id="3" name="Arrow: Chevron 26">
            <a:extLst>
              <a:ext uri="{FF2B5EF4-FFF2-40B4-BE49-F238E27FC236}">
                <a16:creationId xmlns:a16="http://schemas.microsoft.com/office/drawing/2014/main" id="{C1C51F42-F366-3BAC-9B55-184020C20B3B}"/>
              </a:ext>
            </a:extLst>
          </p:cNvPr>
          <p:cNvSpPr/>
          <p:nvPr/>
        </p:nvSpPr>
        <p:spPr>
          <a:xfrm>
            <a:off x="5385266" y="4820059"/>
            <a:ext cx="4197436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Aarhus BC (fra Lectio til Studie+)</a:t>
            </a:r>
          </a:p>
        </p:txBody>
      </p:sp>
      <p:sp>
        <p:nvSpPr>
          <p:cNvPr id="6" name="Arrow: Chevron 28">
            <a:extLst>
              <a:ext uri="{FF2B5EF4-FFF2-40B4-BE49-F238E27FC236}">
                <a16:creationId xmlns:a16="http://schemas.microsoft.com/office/drawing/2014/main" id="{1663E763-72F8-302F-E947-705B44758177}"/>
              </a:ext>
            </a:extLst>
          </p:cNvPr>
          <p:cNvSpPr/>
          <p:nvPr/>
        </p:nvSpPr>
        <p:spPr>
          <a:xfrm>
            <a:off x="1498299" y="4806188"/>
            <a:ext cx="3930308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Studie+ database opgradering  </a:t>
            </a:r>
          </a:p>
        </p:txBody>
      </p:sp>
      <p:sp>
        <p:nvSpPr>
          <p:cNvPr id="7" name="Arrow: Chevron 34">
            <a:extLst>
              <a:ext uri="{FF2B5EF4-FFF2-40B4-BE49-F238E27FC236}">
                <a16:creationId xmlns:a16="http://schemas.microsoft.com/office/drawing/2014/main" id="{2712D561-B197-9A8E-0675-FEB72A8F3F71}"/>
              </a:ext>
            </a:extLst>
          </p:cNvPr>
          <p:cNvSpPr/>
          <p:nvPr/>
        </p:nvSpPr>
        <p:spPr>
          <a:xfrm>
            <a:off x="5820643" y="2801148"/>
            <a:ext cx="2837396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Brevmodul</a:t>
            </a:r>
          </a:p>
        </p:txBody>
      </p:sp>
      <p:sp>
        <p:nvSpPr>
          <p:cNvPr id="8" name="Arrow: Chevron 6">
            <a:extLst>
              <a:ext uri="{FF2B5EF4-FFF2-40B4-BE49-F238E27FC236}">
                <a16:creationId xmlns:a16="http://schemas.microsoft.com/office/drawing/2014/main" id="{9BF927D8-38FC-EF18-7839-797F3C16AB41}"/>
              </a:ext>
            </a:extLst>
          </p:cNvPr>
          <p:cNvSpPr/>
          <p:nvPr/>
        </p:nvSpPr>
        <p:spPr>
          <a:xfrm>
            <a:off x="4492387" y="4472880"/>
            <a:ext cx="5090315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Aarhus Tech (fra Ludus til Studie+)</a:t>
            </a:r>
          </a:p>
        </p:txBody>
      </p:sp>
      <p:sp>
        <p:nvSpPr>
          <p:cNvPr id="9" name="Arrow: Chevron 12">
            <a:extLst>
              <a:ext uri="{FF2B5EF4-FFF2-40B4-BE49-F238E27FC236}">
                <a16:creationId xmlns:a16="http://schemas.microsoft.com/office/drawing/2014/main" id="{67635D26-A771-D90C-E995-736EB98CF60B}"/>
              </a:ext>
            </a:extLst>
          </p:cNvPr>
          <p:cNvSpPr/>
          <p:nvPr/>
        </p:nvSpPr>
        <p:spPr>
          <a:xfrm>
            <a:off x="5215897" y="3134059"/>
            <a:ext cx="1637123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Elevens tidslinje</a:t>
            </a:r>
          </a:p>
        </p:txBody>
      </p:sp>
      <p:sp>
        <p:nvSpPr>
          <p:cNvPr id="10" name="Arrow: Chevron 7">
            <a:extLst>
              <a:ext uri="{FF2B5EF4-FFF2-40B4-BE49-F238E27FC236}">
                <a16:creationId xmlns:a16="http://schemas.microsoft.com/office/drawing/2014/main" id="{7C8FB83E-B56F-D676-AE11-9589CDBA9DF3}"/>
              </a:ext>
            </a:extLst>
          </p:cNvPr>
          <p:cNvSpPr/>
          <p:nvPr/>
        </p:nvSpPr>
        <p:spPr>
          <a:xfrm>
            <a:off x="2407336" y="3492025"/>
            <a:ext cx="7377327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Studieretning / Valgfagsvalg / Undervalgsfag / GF2 valg</a:t>
            </a:r>
          </a:p>
        </p:txBody>
      </p:sp>
      <p:sp>
        <p:nvSpPr>
          <p:cNvPr id="11" name="Arrow: Chevron 31">
            <a:extLst>
              <a:ext uri="{FF2B5EF4-FFF2-40B4-BE49-F238E27FC236}">
                <a16:creationId xmlns:a16="http://schemas.microsoft.com/office/drawing/2014/main" id="{38BDF3E1-3626-977B-B36F-EA39678C33BC}"/>
              </a:ext>
            </a:extLst>
          </p:cNvPr>
          <p:cNvSpPr/>
          <p:nvPr/>
        </p:nvSpPr>
        <p:spPr>
          <a:xfrm>
            <a:off x="1727928" y="4472880"/>
            <a:ext cx="2657204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EUC Nordvest (fra Ludus til Studie+)</a:t>
            </a:r>
          </a:p>
        </p:txBody>
      </p:sp>
      <p:sp>
        <p:nvSpPr>
          <p:cNvPr id="12" name="Arrow: Chevron 40">
            <a:extLst>
              <a:ext uri="{FF2B5EF4-FFF2-40B4-BE49-F238E27FC236}">
                <a16:creationId xmlns:a16="http://schemas.microsoft.com/office/drawing/2014/main" id="{028F5A19-F776-7ED9-915D-8F34157B0ECB}"/>
              </a:ext>
            </a:extLst>
          </p:cNvPr>
          <p:cNvSpPr/>
          <p:nvPr/>
        </p:nvSpPr>
        <p:spPr>
          <a:xfrm>
            <a:off x="6853020" y="3137250"/>
            <a:ext cx="2837397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Brugervenlighed forbedringer</a:t>
            </a:r>
          </a:p>
        </p:txBody>
      </p:sp>
      <p:sp>
        <p:nvSpPr>
          <p:cNvPr id="13" name="Arrow: Chevron 8">
            <a:extLst>
              <a:ext uri="{FF2B5EF4-FFF2-40B4-BE49-F238E27FC236}">
                <a16:creationId xmlns:a16="http://schemas.microsoft.com/office/drawing/2014/main" id="{FF09E4B8-27FD-2EE4-B694-30A1E16D2A9F}"/>
              </a:ext>
            </a:extLst>
          </p:cNvPr>
          <p:cNvSpPr/>
          <p:nvPr/>
        </p:nvSpPr>
        <p:spPr>
          <a:xfrm>
            <a:off x="1654455" y="2798900"/>
            <a:ext cx="1974021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>
                <a:solidFill>
                  <a:schemeClr val="tx1"/>
                </a:solidFill>
              </a:rPr>
              <a:t>XPRS AGYM</a:t>
            </a:r>
          </a:p>
        </p:txBody>
      </p:sp>
      <p:sp>
        <p:nvSpPr>
          <p:cNvPr id="14" name="Arrow: Chevron 20">
            <a:extLst>
              <a:ext uri="{FF2B5EF4-FFF2-40B4-BE49-F238E27FC236}">
                <a16:creationId xmlns:a16="http://schemas.microsoft.com/office/drawing/2014/main" id="{D8957EDE-7DF3-A0EF-653B-91C91FB06A46}"/>
              </a:ext>
            </a:extLst>
          </p:cNvPr>
          <p:cNvSpPr/>
          <p:nvPr/>
        </p:nvSpPr>
        <p:spPr>
          <a:xfrm>
            <a:off x="3949263" y="2798900"/>
            <a:ext cx="1698056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Forløbsplaner</a:t>
            </a:r>
          </a:p>
        </p:txBody>
      </p:sp>
      <p:sp>
        <p:nvSpPr>
          <p:cNvPr id="15" name="Arrow: Chevron 22">
            <a:extLst>
              <a:ext uri="{FF2B5EF4-FFF2-40B4-BE49-F238E27FC236}">
                <a16:creationId xmlns:a16="http://schemas.microsoft.com/office/drawing/2014/main" id="{B62EB272-72D6-0F71-06FF-C1DA16AF1F73}"/>
              </a:ext>
            </a:extLst>
          </p:cNvPr>
          <p:cNvSpPr/>
          <p:nvPr/>
        </p:nvSpPr>
        <p:spPr>
          <a:xfrm>
            <a:off x="2548489" y="4153318"/>
            <a:ext cx="2710749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>
                <a:solidFill>
                  <a:schemeClr val="tx1"/>
                </a:solidFill>
              </a:rPr>
              <a:t>MFA</a:t>
            </a:r>
          </a:p>
        </p:txBody>
      </p:sp>
      <p:sp>
        <p:nvSpPr>
          <p:cNvPr id="16" name="Arrow: Chevron 23">
            <a:extLst>
              <a:ext uri="{FF2B5EF4-FFF2-40B4-BE49-F238E27FC236}">
                <a16:creationId xmlns:a16="http://schemas.microsoft.com/office/drawing/2014/main" id="{1C0FB900-F9DE-499F-8F39-B8CDFEDBECA4}"/>
              </a:ext>
            </a:extLst>
          </p:cNvPr>
          <p:cNvSpPr/>
          <p:nvPr/>
        </p:nvSpPr>
        <p:spPr>
          <a:xfrm>
            <a:off x="3328271" y="5125750"/>
            <a:ext cx="3930308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IT-revision (ISAE 3000 og ISAE 3402) </a:t>
            </a:r>
          </a:p>
        </p:txBody>
      </p:sp>
      <p:sp>
        <p:nvSpPr>
          <p:cNvPr id="17" name="Arrow: Chevron 2">
            <a:extLst>
              <a:ext uri="{FF2B5EF4-FFF2-40B4-BE49-F238E27FC236}">
                <a16:creationId xmlns:a16="http://schemas.microsoft.com/office/drawing/2014/main" id="{1829342C-47AD-FFE3-FDFD-005FDFB3B0F1}"/>
              </a:ext>
            </a:extLst>
          </p:cNvPr>
          <p:cNvSpPr/>
          <p:nvPr/>
        </p:nvSpPr>
        <p:spPr>
          <a:xfrm>
            <a:off x="1333312" y="3137242"/>
            <a:ext cx="3869569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Undervisningsplaner</a:t>
            </a:r>
          </a:p>
        </p:txBody>
      </p:sp>
      <p:sp>
        <p:nvSpPr>
          <p:cNvPr id="18" name="Arrow: Chevron 9">
            <a:extLst>
              <a:ext uri="{FF2B5EF4-FFF2-40B4-BE49-F238E27FC236}">
                <a16:creationId xmlns:a16="http://schemas.microsoft.com/office/drawing/2014/main" id="{E13202B1-B57E-148D-028E-B667BEDA001E}"/>
              </a:ext>
            </a:extLst>
          </p:cNvPr>
          <p:cNvSpPr/>
          <p:nvPr/>
        </p:nvSpPr>
        <p:spPr>
          <a:xfrm>
            <a:off x="1285589" y="3825756"/>
            <a:ext cx="6199086" cy="252000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b="1" dirty="0">
                <a:solidFill>
                  <a:schemeClr val="tx1"/>
                </a:solidFill>
              </a:rPr>
              <a:t>VUC</a:t>
            </a: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FCA5FEA4-7298-152B-74CF-E12A9F23AE33}"/>
              </a:ext>
            </a:extLst>
          </p:cNvPr>
          <p:cNvSpPr/>
          <p:nvPr/>
        </p:nvSpPr>
        <p:spPr>
          <a:xfrm>
            <a:off x="4246927" y="2054379"/>
            <a:ext cx="994510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Februar</a:t>
            </a: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634C3319-9D7B-AF9E-8C1B-FA43EE2F93F4}"/>
              </a:ext>
            </a:extLst>
          </p:cNvPr>
          <p:cNvSpPr/>
          <p:nvPr/>
        </p:nvSpPr>
        <p:spPr>
          <a:xfrm>
            <a:off x="3215205" y="2058881"/>
            <a:ext cx="994510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Januar</a:t>
            </a:r>
          </a:p>
        </p:txBody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8C359588-6345-0EBA-93B3-2FB8DC9AB7CA}"/>
              </a:ext>
            </a:extLst>
          </p:cNvPr>
          <p:cNvSpPr/>
          <p:nvPr/>
        </p:nvSpPr>
        <p:spPr>
          <a:xfrm>
            <a:off x="5293425" y="2051067"/>
            <a:ext cx="994510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Marts</a:t>
            </a:r>
          </a:p>
        </p:txBody>
      </p:sp>
      <p:sp>
        <p:nvSpPr>
          <p:cNvPr id="22" name="Rectangle: Rounded Corners 17">
            <a:extLst>
              <a:ext uri="{FF2B5EF4-FFF2-40B4-BE49-F238E27FC236}">
                <a16:creationId xmlns:a16="http://schemas.microsoft.com/office/drawing/2014/main" id="{9D8F723A-C5A7-9A16-B76E-F933D8A4E9F1}"/>
              </a:ext>
            </a:extLst>
          </p:cNvPr>
          <p:cNvSpPr/>
          <p:nvPr/>
        </p:nvSpPr>
        <p:spPr>
          <a:xfrm>
            <a:off x="6331900" y="2051067"/>
            <a:ext cx="885709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April</a:t>
            </a:r>
          </a:p>
        </p:txBody>
      </p:sp>
      <p:sp>
        <p:nvSpPr>
          <p:cNvPr id="23" name="Rectangle: Rounded Corners 18">
            <a:extLst>
              <a:ext uri="{FF2B5EF4-FFF2-40B4-BE49-F238E27FC236}">
                <a16:creationId xmlns:a16="http://schemas.microsoft.com/office/drawing/2014/main" id="{8828225A-756B-0F3E-D86F-17150A5CC43D}"/>
              </a:ext>
            </a:extLst>
          </p:cNvPr>
          <p:cNvSpPr/>
          <p:nvPr/>
        </p:nvSpPr>
        <p:spPr>
          <a:xfrm>
            <a:off x="7261574" y="2058881"/>
            <a:ext cx="798246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Maj</a:t>
            </a:r>
          </a:p>
        </p:txBody>
      </p:sp>
      <p:sp>
        <p:nvSpPr>
          <p:cNvPr id="24" name="Rectangle: Rounded Corners 19">
            <a:extLst>
              <a:ext uri="{FF2B5EF4-FFF2-40B4-BE49-F238E27FC236}">
                <a16:creationId xmlns:a16="http://schemas.microsoft.com/office/drawing/2014/main" id="{C84C8910-116E-DF16-A788-2252D345C91A}"/>
              </a:ext>
            </a:extLst>
          </p:cNvPr>
          <p:cNvSpPr/>
          <p:nvPr/>
        </p:nvSpPr>
        <p:spPr>
          <a:xfrm>
            <a:off x="8118942" y="2060161"/>
            <a:ext cx="914517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Juni</a:t>
            </a:r>
          </a:p>
        </p:txBody>
      </p:sp>
      <p:sp>
        <p:nvSpPr>
          <p:cNvPr id="25" name="Rectangle: Rounded Corners 21">
            <a:extLst>
              <a:ext uri="{FF2B5EF4-FFF2-40B4-BE49-F238E27FC236}">
                <a16:creationId xmlns:a16="http://schemas.microsoft.com/office/drawing/2014/main" id="{B02F3621-77E3-0980-FDE2-7581A0F963C0}"/>
              </a:ext>
            </a:extLst>
          </p:cNvPr>
          <p:cNvSpPr/>
          <p:nvPr/>
        </p:nvSpPr>
        <p:spPr>
          <a:xfrm>
            <a:off x="9085447" y="2058881"/>
            <a:ext cx="994510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Juli</a:t>
            </a:r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2B9526BE-CAB7-0A60-D1C6-865CCE50BBB5}"/>
              </a:ext>
            </a:extLst>
          </p:cNvPr>
          <p:cNvSpPr/>
          <p:nvPr/>
        </p:nvSpPr>
        <p:spPr>
          <a:xfrm>
            <a:off x="2170949" y="2051067"/>
            <a:ext cx="994510" cy="44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b="1"/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349362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F046-6D4D-BA0D-53E4-5EB6B700E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813974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Udviklingsplan:</a:t>
            </a:r>
            <a:endParaRPr lang="en-SE" sz="4400" dirty="0">
              <a:latin typeface="Libre Franklin"/>
              <a:cs typeface="Times New Roman"/>
            </a:endParaRPr>
          </a:p>
        </p:txBody>
      </p:sp>
      <p:pic>
        <p:nvPicPr>
          <p:cNvPr id="3" name="Picture 2" descr="A screen shot of a chart&#10;&#10;AI-generated content may be incorrect.">
            <a:extLst>
              <a:ext uri="{FF2B5EF4-FFF2-40B4-BE49-F238E27FC236}">
                <a16:creationId xmlns:a16="http://schemas.microsoft.com/office/drawing/2014/main" id="{5A96467D-34B2-211A-F230-9BAD8C8D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9388"/>
            <a:ext cx="8976732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6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68F24-D5C4-6E02-9E85-0A8FC1B04C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 sz="2000">
                <a:latin typeface="Libre Franklin" panose="00000500000000000000" pitchFamily="2" charset="0"/>
              </a:rPr>
              <a:t>Kurser</a:t>
            </a:r>
            <a:endParaRPr lang="en-SE" sz="2000">
              <a:latin typeface="Libre Franklin" panose="00000500000000000000" pitchFamily="2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D087E-429C-99E3-4E1B-B760AE4CC5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da-DK" sz="2000">
                <a:latin typeface="Libre Franklin" panose="00000500000000000000" pitchFamily="2" charset="0"/>
              </a:rPr>
              <a:t>Bevispapirer</a:t>
            </a:r>
            <a:endParaRPr lang="en-SE" sz="2000">
              <a:latin typeface="Libre Franklin" panose="000005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0650C9-33B4-3FD2-04BA-26697D1186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73252" y="983618"/>
            <a:ext cx="2295356" cy="1005221"/>
          </a:xfrm>
        </p:spPr>
        <p:txBody>
          <a:bodyPr>
            <a:normAutofit/>
          </a:bodyPr>
          <a:lstStyle/>
          <a:p>
            <a:r>
              <a:rPr lang="da-DK" sz="2000">
                <a:latin typeface="Libre Franklin" panose="00000500000000000000" pitchFamily="2" charset="0"/>
              </a:rPr>
              <a:t>Brugerkonference</a:t>
            </a:r>
            <a:endParaRPr lang="en-SE" sz="200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31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12C0D-A20D-0BD4-32D4-B450F4AC9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7232-20DF-2780-5B29-052D27DBB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790326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Kurser:</a:t>
            </a:r>
            <a:endParaRPr lang="en-SE" sz="4400" dirty="0">
              <a:latin typeface="Libre Franklin"/>
              <a:cs typeface="Times New Roman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0DECB1-F18A-CA71-D894-14837B4B7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69" y="1989666"/>
            <a:ext cx="6551056" cy="3866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237E4-352B-1186-E425-81B3F9A647AB}"/>
              </a:ext>
            </a:extLst>
          </p:cNvPr>
          <p:cNvSpPr txBox="1"/>
          <p:nvPr/>
        </p:nvSpPr>
        <p:spPr>
          <a:xfrm>
            <a:off x="347000" y="1992877"/>
            <a:ext cx="45847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Oversigt over vores kurser kan findes på: </a:t>
            </a:r>
            <a:r>
              <a:rPr lang="da-DK" dirty="0">
                <a:latin typeface="Libre Franklin"/>
                <a:ea typeface="+mn-lt"/>
                <a:cs typeface="+mn-lt"/>
                <a:hlinkClick r:id="rId3"/>
              </a:rPr>
              <a:t>Kurser &amp; webinarer</a:t>
            </a:r>
            <a:br>
              <a:rPr lang="en-US" dirty="0">
                <a:latin typeface="Libre Franklin"/>
                <a:cs typeface="Arial"/>
              </a:rPr>
            </a:br>
            <a:r>
              <a:rPr lang="da-DK" dirty="0">
                <a:latin typeface="Libre Franklin"/>
                <a:cs typeface="Arial"/>
              </a:rPr>
              <a:t>​</a:t>
            </a:r>
            <a:r>
              <a:rPr lang="en-US" dirty="0">
                <a:latin typeface="Libre Franklin"/>
                <a:cs typeface="Arial"/>
              </a:rPr>
              <a:t>​</a:t>
            </a:r>
          </a:p>
          <a:p>
            <a:pPr marL="228600" indent="-228600"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Stadig ledige pladser tilbage</a:t>
            </a:r>
          </a:p>
          <a:p>
            <a:pPr marL="228600" indent="-228600">
              <a:buFont typeface="Arial,Sans-Serif"/>
              <a:buChar char="•"/>
            </a:pPr>
            <a:endParaRPr lang="da-DK" dirty="0">
              <a:latin typeface="Libre Franklin"/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Husk, at du altid kan komme med ønsker til fremtidige kurser</a:t>
            </a:r>
          </a:p>
        </p:txBody>
      </p:sp>
    </p:spTree>
    <p:extLst>
      <p:ext uri="{BB962C8B-B14F-4D97-AF65-F5344CB8AC3E}">
        <p14:creationId xmlns:p14="http://schemas.microsoft.com/office/powerpoint/2010/main" val="214833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078E6D-7593-3253-9282-97D3D1E5AF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6529" y="5054716"/>
            <a:ext cx="2880320" cy="360039"/>
          </a:xfrm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Betina Ransborg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007F77-FAA0-9E8A-ECFA-9933A5C424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6529" y="5414755"/>
            <a:ext cx="2880320" cy="504057"/>
          </a:xfrm>
        </p:spPr>
        <p:txBody>
          <a:bodyPr>
            <a:normAutofit fontScale="85000" lnSpcReduction="20000"/>
          </a:bodyPr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Chef for Support- og Service</a:t>
            </a:r>
          </a:p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Studie+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pic>
        <p:nvPicPr>
          <p:cNvPr id="45" name="Picture Placeholder 4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7DBF0372-3497-D686-85B3-1B094BD3B4F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14272" r="14272"/>
          <a:stretch>
            <a:fillRect/>
          </a:stretch>
        </p:blipFill>
        <p:spPr>
          <a:xfrm>
            <a:off x="2306050" y="878252"/>
            <a:ext cx="2880320" cy="403244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1949B-0748-EDB0-B5D3-FAE060641B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6050" y="5054716"/>
            <a:ext cx="2880320" cy="360039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Kenneth Seerup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1F671-711A-9CDB-FB06-6899ADDE1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06050" y="5414755"/>
            <a:ext cx="2880320" cy="504057"/>
          </a:xfrm>
        </p:spPr>
        <p:txBody>
          <a:bodyPr>
            <a:normAutofit fontScale="85000" lnSpcReduction="20000"/>
          </a:bodyPr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Markedsdirektør</a:t>
            </a:r>
          </a:p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Studie+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pic>
        <p:nvPicPr>
          <p:cNvPr id="58" name="Picture Placeholder 57" descr="A person wearing glasses and a leopard print shirt&#10;&#10;Description automatically generated">
            <a:extLst>
              <a:ext uri="{FF2B5EF4-FFF2-40B4-BE49-F238E27FC236}">
                <a16:creationId xmlns:a16="http://schemas.microsoft.com/office/drawing/2014/main" id="{5495C015-368A-4D8E-6CC6-632BFECD046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4291" r="14291"/>
          <a:stretch>
            <a:fillRect/>
          </a:stretch>
        </p:blipFill>
        <p:spPr>
          <a:xfrm>
            <a:off x="6626530" y="878252"/>
            <a:ext cx="2880320" cy="4032448"/>
          </a:xfrm>
        </p:spPr>
      </p:pic>
    </p:spTree>
    <p:extLst>
      <p:ext uri="{BB962C8B-B14F-4D97-AF65-F5344CB8AC3E}">
        <p14:creationId xmlns:p14="http://schemas.microsoft.com/office/powerpoint/2010/main" val="1891099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E3FF2-F9D1-7DCA-B7FE-2C4E61A8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1CFA-FFD4-B1D1-187D-58A3DD517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780799"/>
            <a:ext cx="6096756" cy="540698"/>
          </a:xfrm>
        </p:spPr>
        <p:txBody>
          <a:bodyPr>
            <a:normAutofit fontScale="90000"/>
          </a:bodyPr>
          <a:lstStyle/>
          <a:p>
            <a:r>
              <a:rPr lang="da-DK" dirty="0">
                <a:latin typeface="Libre Franklin"/>
                <a:cs typeface="Times New Roman"/>
              </a:rPr>
              <a:t>Bevispapirer:</a:t>
            </a:r>
            <a:br>
              <a:rPr lang="da-DK" dirty="0">
                <a:latin typeface="Libre Franklin"/>
                <a:cs typeface="Times New Roman"/>
              </a:rPr>
            </a:br>
            <a:br>
              <a:rPr lang="da-DK" sz="800" dirty="0"/>
            </a:br>
            <a:endParaRPr lang="da-DK" sz="1100">
              <a:solidFill>
                <a:srgbClr val="FF0000"/>
              </a:solidFill>
              <a:latin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1105651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12788-0119-0B68-8453-94D093D86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D281-98C7-4DDF-F22C-F861C3D3E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0" y="620688"/>
            <a:ext cx="8629320" cy="821857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Brugerkonference:</a:t>
            </a:r>
            <a:endParaRPr lang="en-SE" sz="4400" dirty="0">
              <a:latin typeface="Libre Franklin"/>
              <a:cs typeface="Times New Roman"/>
            </a:endParaRPr>
          </a:p>
        </p:txBody>
      </p:sp>
      <p:pic>
        <p:nvPicPr>
          <p:cNvPr id="3" name="Picture 2" descr="A group of people sitting at tables in a room with a screen&#10;&#10;Description automatically generated">
            <a:extLst>
              <a:ext uri="{FF2B5EF4-FFF2-40B4-BE49-F238E27FC236}">
                <a16:creationId xmlns:a16="http://schemas.microsoft.com/office/drawing/2014/main" id="{D253D735-8A95-7565-B012-BD7468AA4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06151" y="1974079"/>
            <a:ext cx="5001127" cy="3670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42DF77-647E-169E-7320-912EFD49777B}"/>
              </a:ext>
            </a:extLst>
          </p:cNvPr>
          <p:cNvSpPr txBox="1"/>
          <p:nvPr/>
        </p:nvSpPr>
        <p:spPr>
          <a:xfrm>
            <a:off x="586316" y="1983317"/>
            <a:ext cx="4934287" cy="38318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1. september 2025​</a:t>
            </a:r>
            <a:endParaRPr lang="en-US" dirty="0">
              <a:latin typeface="Libre Franklin"/>
            </a:endParaRPr>
          </a:p>
          <a:p>
            <a:pPr marL="228600" indent="-228600">
              <a:buFont typeface="Arial,Sans-Serif"/>
              <a:buChar char="•"/>
            </a:pPr>
            <a:endParaRPr lang="da-DK" dirty="0">
              <a:latin typeface="Libre Franklin"/>
              <a:cs typeface="Arial"/>
            </a:endParaRPr>
          </a:p>
          <a:p>
            <a:pPr marL="228600" indent="-228600"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Tilmelding åbner snart</a:t>
            </a:r>
            <a:br>
              <a:rPr lang="da-DK" dirty="0">
                <a:latin typeface="Libre Franklin"/>
                <a:cs typeface="Arial"/>
              </a:rPr>
            </a:br>
            <a:r>
              <a:rPr lang="da-DK" dirty="0">
                <a:latin typeface="Libre Franklin"/>
                <a:cs typeface="Arial"/>
              </a:rPr>
              <a:t>​</a:t>
            </a:r>
            <a:endParaRPr lang="da-DK" dirty="0">
              <a:latin typeface="Libre Franklin"/>
            </a:endParaRPr>
          </a:p>
          <a:p>
            <a:pPr marL="228600" indent="-228600"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Dette sagde deltagerne om konferencen i 2024:​</a:t>
            </a:r>
            <a:br>
              <a:rPr lang="da-DK" dirty="0">
                <a:latin typeface="Libre Franklin"/>
                <a:cs typeface="Arial"/>
              </a:rPr>
            </a:br>
            <a:endParaRPr lang="da-DK" dirty="0">
              <a:latin typeface="Libre Franklin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"Godt varieret program"​</a:t>
            </a: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"Dejligt sted og god planlægning"​</a:t>
            </a:r>
          </a:p>
          <a:p>
            <a:pPr marL="742950" lvl="1" indent="-285750">
              <a:lnSpc>
                <a:spcPct val="150000"/>
              </a:lnSpc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"Muligheden for sparring med andre"​</a:t>
            </a:r>
          </a:p>
          <a:p>
            <a:pPr marL="742950" lvl="1" indent="-285750">
              <a:buFont typeface="Arial,Sans-Serif"/>
              <a:buChar char="•"/>
            </a:pPr>
            <a:r>
              <a:rPr lang="da-DK" dirty="0">
                <a:latin typeface="Libre Franklin"/>
                <a:cs typeface="Arial"/>
              </a:rPr>
              <a:t>"IST meget velforberedt og meget imødekommende ved ankomst"</a:t>
            </a:r>
          </a:p>
        </p:txBody>
      </p:sp>
    </p:spTree>
    <p:extLst>
      <p:ext uri="{BB962C8B-B14F-4D97-AF65-F5344CB8AC3E}">
        <p14:creationId xmlns:p14="http://schemas.microsoft.com/office/powerpoint/2010/main" val="428323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3554B-61A1-279C-AE27-E39DB5E36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332656"/>
            <a:ext cx="5040560" cy="750186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Links til nyheder</a:t>
            </a:r>
            <a:endParaRPr lang="en-SE" sz="4400" dirty="0">
              <a:latin typeface="Libre Franklin"/>
              <a:cs typeface="Times New Roman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BACAFC-FBF9-0F44-8F72-2618B56E0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1844824"/>
            <a:ext cx="5832648" cy="3759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>
                <a:effectLst/>
                <a:latin typeface="Libre Franklin"/>
                <a:cs typeface="Arial"/>
              </a:rPr>
              <a:t>Hjemmeside</a:t>
            </a:r>
            <a:r>
              <a:rPr lang="en-GB" dirty="0">
                <a:effectLst/>
                <a:latin typeface="Libre Franklin"/>
                <a:cs typeface="Arial"/>
              </a:rPr>
              <a:t>: 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https://www.ist.com/da/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</a:rPr>
              <a:t>  ​</a:t>
            </a:r>
          </a:p>
          <a:p>
            <a:endParaRPr lang="en-GB" dirty="0">
              <a:effectLst/>
              <a:latin typeface="Libre Franklin"/>
            </a:endParaRPr>
          </a:p>
          <a:p>
            <a:r>
              <a:rPr lang="en-GB" dirty="0" err="1">
                <a:effectLst/>
                <a:latin typeface="Libre Franklin"/>
                <a:cs typeface="Arial"/>
              </a:rPr>
              <a:t>Tilmelding</a:t>
            </a:r>
            <a:r>
              <a:rPr lang="en-GB" dirty="0">
                <a:effectLst/>
                <a:latin typeface="Libre Franklin"/>
                <a:cs typeface="Arial"/>
              </a:rPr>
              <a:t> </a:t>
            </a:r>
            <a:r>
              <a:rPr lang="en-GB" dirty="0" err="1">
                <a:effectLst/>
                <a:latin typeface="Libre Franklin"/>
                <a:cs typeface="Arial"/>
              </a:rPr>
              <a:t>nyhedsbrev</a:t>
            </a:r>
            <a:r>
              <a:rPr lang="en-GB" dirty="0">
                <a:effectLst/>
                <a:latin typeface="Libre Franklin"/>
                <a:cs typeface="Arial"/>
              </a:rPr>
              <a:t>: 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https://online.superoffice.com/Cust20231/CS/scripts/customer.fcgi?action=formFrame&amp;formId=F-VHerbfu4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</a:rPr>
              <a:t> ​</a:t>
            </a:r>
          </a:p>
          <a:p>
            <a:endParaRPr lang="en-GB" dirty="0">
              <a:effectLst/>
              <a:latin typeface="Libre Franklin"/>
            </a:endParaRPr>
          </a:p>
          <a:p>
            <a:r>
              <a:rPr lang="en-GB" dirty="0" err="1">
                <a:effectLst/>
                <a:latin typeface="Libre Franklin"/>
                <a:cs typeface="Arial"/>
              </a:rPr>
              <a:t>Seneste</a:t>
            </a:r>
            <a:r>
              <a:rPr lang="en-GB" dirty="0">
                <a:effectLst/>
                <a:latin typeface="Libre Franklin"/>
                <a:cs typeface="Arial"/>
              </a:rPr>
              <a:t> </a:t>
            </a:r>
            <a:r>
              <a:rPr lang="en-GB" dirty="0" err="1">
                <a:effectLst/>
                <a:latin typeface="Libre Franklin"/>
                <a:cs typeface="Arial"/>
              </a:rPr>
              <a:t>opdateringer</a:t>
            </a:r>
            <a:r>
              <a:rPr lang="en-GB" dirty="0">
                <a:effectLst/>
                <a:latin typeface="Libre Franklin"/>
                <a:cs typeface="Arial"/>
              </a:rPr>
              <a:t>: 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https://info.studieplus.dk/seneste-opdateringer-i-uddata-26/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</a:rPr>
              <a:t>  ​</a:t>
            </a:r>
          </a:p>
          <a:p>
            <a:endParaRPr lang="en-GB" dirty="0">
              <a:effectLst/>
              <a:latin typeface="Libre Franklin"/>
            </a:endParaRPr>
          </a:p>
          <a:p>
            <a:r>
              <a:rPr lang="en-GB" dirty="0" err="1">
                <a:effectLst/>
                <a:latin typeface="Libre Franklin"/>
                <a:cs typeface="Arial"/>
              </a:rPr>
              <a:t>Driftsstatus</a:t>
            </a:r>
            <a:r>
              <a:rPr lang="en-GB" dirty="0">
                <a:effectLst/>
                <a:latin typeface="Libre Franklin"/>
                <a:cs typeface="Arial"/>
              </a:rPr>
              <a:t>: 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https://studieplus.statushub.io/</a:t>
            </a:r>
            <a:r>
              <a:rPr lang="en-GB" dirty="0">
                <a:solidFill>
                  <a:srgbClr val="0070C0"/>
                </a:solidFill>
                <a:effectLst/>
                <a:latin typeface="Libre Franklin"/>
                <a:cs typeface="Arial"/>
              </a:rPr>
              <a:t>  </a:t>
            </a:r>
            <a:endParaRPr lang="en-SE" dirty="0">
              <a:solidFill>
                <a:srgbClr val="0070C0"/>
              </a:solidFill>
              <a:latin typeface="Libre Franklin"/>
              <a:cs typeface="Arial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968F25-AD19-6442-386B-CA9D5DF40C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81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88D2F8-F859-2842-C392-B19D2903364E}"/>
              </a:ext>
            </a:extLst>
          </p:cNvPr>
          <p:cNvSpPr txBox="1"/>
          <p:nvPr/>
        </p:nvSpPr>
        <p:spPr>
          <a:xfrm>
            <a:off x="2610464" y="2708787"/>
            <a:ext cx="697107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800" dirty="0">
                <a:latin typeface="Libre Franklin"/>
              </a:rPr>
              <a:t>Spørgsmål?</a:t>
            </a:r>
            <a:endParaRPr lang="en-US" sz="8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78439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35275-B4E2-D91C-F27B-CAF1CA060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50EE43D-A27A-2733-606E-4D9AA600D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22" y="610643"/>
            <a:ext cx="5222644" cy="1193800"/>
          </a:xfrm>
        </p:spPr>
        <p:txBody>
          <a:bodyPr>
            <a:normAutofit fontScale="90000"/>
          </a:bodyPr>
          <a:lstStyle/>
          <a:p>
            <a:r>
              <a:rPr lang="da-DK" dirty="0"/>
              <a:t>Tak for din deltagelse</a:t>
            </a:r>
            <a:br>
              <a:rPr lang="en-SE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B01AF5-2EB9-FB79-CA2A-478223E85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390" y="521277"/>
            <a:ext cx="5222644" cy="944868"/>
          </a:xfrm>
        </p:spPr>
        <p:txBody>
          <a:bodyPr>
            <a:normAutofit/>
          </a:bodyPr>
          <a:lstStyle/>
          <a:p>
            <a:r>
              <a:rPr lang="da-DK" dirty="0"/>
              <a:t>Husk, at i altid kan finde de seneste Road Maps på: </a:t>
            </a:r>
            <a:r>
              <a:rPr lang="da-D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Studie+ Roadmap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95C138D-307A-931B-0E4E-60D00147F4BC}"/>
              </a:ext>
            </a:extLst>
          </p:cNvPr>
          <p:cNvSpPr txBox="1">
            <a:spLocks/>
          </p:cNvSpPr>
          <p:nvPr/>
        </p:nvSpPr>
        <p:spPr>
          <a:xfrm>
            <a:off x="6524052" y="5370909"/>
            <a:ext cx="2833510" cy="28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anose="00000500000000000000" pitchFamily="2" charset="0"/>
                <a:ea typeface="+mn-ea"/>
                <a:cs typeface="Arial" panose="020B0604020202020204" pitchFamily="34" charset="0"/>
              </a:rPr>
              <a:t>Betina Ransborg</a:t>
            </a:r>
            <a:endParaRPr kumimoji="0" lang="en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5E219D4-EC4C-8573-513A-56307B0B548D}"/>
              </a:ext>
            </a:extLst>
          </p:cNvPr>
          <p:cNvSpPr txBox="1">
            <a:spLocks/>
          </p:cNvSpPr>
          <p:nvPr/>
        </p:nvSpPr>
        <p:spPr>
          <a:xfrm>
            <a:off x="6524052" y="5760367"/>
            <a:ext cx="2833510" cy="401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anose="00000500000000000000" pitchFamily="2" charset="0"/>
                <a:ea typeface="+mn-ea"/>
                <a:cs typeface="Arial" panose="020B0604020202020204" pitchFamily="34" charset="0"/>
              </a:rPr>
              <a:t>Chef for Support- og Service</a:t>
            </a:r>
          </a:p>
        </p:txBody>
      </p:sp>
      <p:pic>
        <p:nvPicPr>
          <p:cNvPr id="16" name="Picture Placeholder 4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14703568-4962-7040-7D18-8083AD559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72" r="14272"/>
          <a:stretch>
            <a:fillRect/>
          </a:stretch>
        </p:blipFill>
        <p:spPr>
          <a:xfrm>
            <a:off x="2794781" y="1804443"/>
            <a:ext cx="2392074" cy="334890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9871E89-419E-CF12-7128-A6308512E941}"/>
              </a:ext>
            </a:extLst>
          </p:cNvPr>
          <p:cNvSpPr txBox="1">
            <a:spLocks/>
          </p:cNvSpPr>
          <p:nvPr/>
        </p:nvSpPr>
        <p:spPr>
          <a:xfrm>
            <a:off x="2794780" y="5370909"/>
            <a:ext cx="2833510" cy="286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anose="00000500000000000000" pitchFamily="2" charset="0"/>
                <a:ea typeface="+mn-ea"/>
                <a:cs typeface="Arial" panose="020B0604020202020204" pitchFamily="34" charset="0"/>
              </a:rPr>
              <a:t>Kenneth Seerup</a:t>
            </a:r>
            <a:endParaRPr kumimoji="0" lang="en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re Franklin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3646DE-EABC-F690-F717-19B8198B3514}"/>
              </a:ext>
            </a:extLst>
          </p:cNvPr>
          <p:cNvSpPr txBox="1">
            <a:spLocks/>
          </p:cNvSpPr>
          <p:nvPr/>
        </p:nvSpPr>
        <p:spPr>
          <a:xfrm>
            <a:off x="2794780" y="5760367"/>
            <a:ext cx="2833510" cy="401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" panose="00000500000000000000" pitchFamily="2" charset="0"/>
                <a:ea typeface="+mn-ea"/>
                <a:cs typeface="Arial" panose="020B0604020202020204" pitchFamily="34" charset="0"/>
              </a:rPr>
              <a:t>Markedsdirektør</a:t>
            </a:r>
          </a:p>
        </p:txBody>
      </p:sp>
      <p:pic>
        <p:nvPicPr>
          <p:cNvPr id="19" name="Picture Placeholder 57" descr="A person wearing glasses and a leopard print shirt&#10;&#10;Description automatically generated">
            <a:extLst>
              <a:ext uri="{FF2B5EF4-FFF2-40B4-BE49-F238E27FC236}">
                <a16:creationId xmlns:a16="http://schemas.microsoft.com/office/drawing/2014/main" id="{F4FE61B7-6CC9-6DC3-F67C-8560F02063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91" r="14291"/>
          <a:stretch>
            <a:fillRect/>
          </a:stretch>
        </p:blipFill>
        <p:spPr>
          <a:xfrm>
            <a:off x="6524054" y="1804443"/>
            <a:ext cx="2392074" cy="33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0F8FA7-B3D6-8E72-8F2A-476F42573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222" y="610643"/>
            <a:ext cx="5222644" cy="1193800"/>
          </a:xfrm>
        </p:spPr>
        <p:txBody>
          <a:bodyPr>
            <a:normAutofit fontScale="90000"/>
          </a:bodyPr>
          <a:lstStyle/>
          <a:p>
            <a:r>
              <a:rPr lang="da-DK" dirty="0"/>
              <a:t>Tak for din deltagelse</a:t>
            </a:r>
            <a:br>
              <a:rPr lang="en-SE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710139-83AB-E15C-8DFE-370486047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390" y="521277"/>
            <a:ext cx="5222644" cy="944868"/>
          </a:xfrm>
        </p:spPr>
        <p:txBody>
          <a:bodyPr>
            <a:normAutofit/>
          </a:bodyPr>
          <a:lstStyle/>
          <a:p>
            <a:r>
              <a:rPr lang="da-DK" dirty="0"/>
              <a:t>Husk, at i altid kan finde de seneste Road Maps på: </a:t>
            </a:r>
            <a:r>
              <a:rPr lang="da-D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Studie+ Roadmap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8FFE59A-C399-74DD-473D-56167D43B870}"/>
              </a:ext>
            </a:extLst>
          </p:cNvPr>
          <p:cNvSpPr txBox="1">
            <a:spLocks/>
          </p:cNvSpPr>
          <p:nvPr/>
        </p:nvSpPr>
        <p:spPr>
          <a:xfrm>
            <a:off x="8387734" y="5230739"/>
            <a:ext cx="2833510" cy="28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>
                <a:latin typeface="Libre Franklin" panose="00000500000000000000" pitchFamily="2" charset="0"/>
              </a:rPr>
              <a:t>Aksel Bjerregaard Nielsen</a:t>
            </a:r>
            <a:endParaRPr lang="en-SE" sz="1600">
              <a:latin typeface="Libre Franklin" panose="00000500000000000000" pitchFamily="2" charset="0"/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BB90AA6-605C-F4DE-896D-8D8653D00775}"/>
              </a:ext>
            </a:extLst>
          </p:cNvPr>
          <p:cNvSpPr txBox="1">
            <a:spLocks/>
          </p:cNvSpPr>
          <p:nvPr/>
        </p:nvSpPr>
        <p:spPr>
          <a:xfrm>
            <a:off x="8387734" y="5620196"/>
            <a:ext cx="2833510" cy="401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>
                <a:latin typeface="Libre Franklin" panose="00000500000000000000" pitchFamily="2" charset="0"/>
              </a:rPr>
              <a:t>Salgskoordinator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EBA453F-E799-4EEE-C242-BDD8ABB45C4E}"/>
              </a:ext>
            </a:extLst>
          </p:cNvPr>
          <p:cNvSpPr txBox="1">
            <a:spLocks/>
          </p:cNvSpPr>
          <p:nvPr/>
        </p:nvSpPr>
        <p:spPr>
          <a:xfrm>
            <a:off x="4655838" y="5230738"/>
            <a:ext cx="2833510" cy="286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>
                <a:latin typeface="Libre Franklin" panose="00000500000000000000" pitchFamily="2" charset="0"/>
              </a:rPr>
              <a:t>Betina Ransborg</a:t>
            </a:r>
            <a:endParaRPr lang="en-SE" sz="1600">
              <a:latin typeface="Libre Franklin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23BC636-C153-5C48-F151-FC8901898C43}"/>
              </a:ext>
            </a:extLst>
          </p:cNvPr>
          <p:cNvSpPr txBox="1">
            <a:spLocks/>
          </p:cNvSpPr>
          <p:nvPr/>
        </p:nvSpPr>
        <p:spPr>
          <a:xfrm>
            <a:off x="4655838" y="5620196"/>
            <a:ext cx="2833510" cy="401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>
                <a:latin typeface="Libre Franklin" panose="00000500000000000000" pitchFamily="2" charset="0"/>
              </a:rPr>
              <a:t>Chef for Support- og Service</a:t>
            </a:r>
          </a:p>
        </p:txBody>
      </p:sp>
      <p:pic>
        <p:nvPicPr>
          <p:cNvPr id="16" name="Picture Placeholder 4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D93EFD09-2A58-231D-B330-9BADFB817A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272" r="14272"/>
          <a:stretch>
            <a:fillRect/>
          </a:stretch>
        </p:blipFill>
        <p:spPr>
          <a:xfrm>
            <a:off x="926567" y="1664272"/>
            <a:ext cx="2392074" cy="3348904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BECDCFE-D1AD-26A2-6BDE-01A5EED662B6}"/>
              </a:ext>
            </a:extLst>
          </p:cNvPr>
          <p:cNvSpPr txBox="1">
            <a:spLocks/>
          </p:cNvSpPr>
          <p:nvPr/>
        </p:nvSpPr>
        <p:spPr>
          <a:xfrm>
            <a:off x="926566" y="5230738"/>
            <a:ext cx="2833510" cy="286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>
                <a:latin typeface="Libre Franklin" panose="00000500000000000000" pitchFamily="2" charset="0"/>
              </a:rPr>
              <a:t>Kenneth Seerup</a:t>
            </a:r>
            <a:endParaRPr lang="en-SE" sz="1600" dirty="0">
              <a:latin typeface="Libre Franklin" panose="00000500000000000000" pitchFamily="2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008373-94DC-4241-6F6F-94381AD2E158}"/>
              </a:ext>
            </a:extLst>
          </p:cNvPr>
          <p:cNvSpPr txBox="1">
            <a:spLocks/>
          </p:cNvSpPr>
          <p:nvPr/>
        </p:nvSpPr>
        <p:spPr>
          <a:xfrm>
            <a:off x="926566" y="5620196"/>
            <a:ext cx="2833510" cy="4010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 dirty="0">
                <a:latin typeface="Libre Franklin" panose="00000500000000000000" pitchFamily="2" charset="0"/>
              </a:rPr>
              <a:t>Markedsdirektør</a:t>
            </a:r>
          </a:p>
        </p:txBody>
      </p:sp>
      <p:pic>
        <p:nvPicPr>
          <p:cNvPr id="19" name="Picture Placeholder 57" descr="A person wearing glasses and a leopard print shirt&#10;&#10;Description automatically generated">
            <a:extLst>
              <a:ext uri="{FF2B5EF4-FFF2-40B4-BE49-F238E27FC236}">
                <a16:creationId xmlns:a16="http://schemas.microsoft.com/office/drawing/2014/main" id="{58D8511A-B4B5-EA66-219F-21256FD5A1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291" r="14291"/>
          <a:stretch>
            <a:fillRect/>
          </a:stretch>
        </p:blipFill>
        <p:spPr>
          <a:xfrm>
            <a:off x="4655840" y="1664272"/>
            <a:ext cx="2392074" cy="3348904"/>
          </a:xfrm>
          <a:prstGeom prst="rect">
            <a:avLst/>
          </a:prstGeom>
        </p:spPr>
      </p:pic>
      <p:pic>
        <p:nvPicPr>
          <p:cNvPr id="20" name="Picture 6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41915E5-89C3-F953-5D49-5FE01DE394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20" r="14350"/>
          <a:stretch/>
        </p:blipFill>
        <p:spPr>
          <a:xfrm>
            <a:off x="8385110" y="1664272"/>
            <a:ext cx="2392074" cy="33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7465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A945-D86C-8610-A253-E33BB51E1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947461-A25F-D6FC-E2AE-FD262E2E3B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Aksel Bjerregaard Nielsen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CDC6C-DB9E-011A-D7DF-23788E52C5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76320" y="5517232"/>
            <a:ext cx="2880320" cy="504056"/>
          </a:xfrm>
        </p:spPr>
        <p:txBody>
          <a:bodyPr>
            <a:noAutofit/>
          </a:bodyPr>
          <a:lstStyle/>
          <a:p>
            <a:r>
              <a:rPr lang="da-DK" sz="1200">
                <a:solidFill>
                  <a:schemeClr val="bg1"/>
                </a:solidFill>
                <a:latin typeface="Libre Franklin" panose="00000500000000000000" pitchFamily="2" charset="0"/>
              </a:rPr>
              <a:t>Salgskoordinator</a:t>
            </a:r>
          </a:p>
          <a:p>
            <a:r>
              <a:rPr lang="da-DK" sz="1200">
                <a:solidFill>
                  <a:schemeClr val="bg1"/>
                </a:solidFill>
                <a:latin typeface="Libre Franklin" panose="00000500000000000000" pitchFamily="2" charset="0"/>
              </a:rPr>
              <a:t>Studie+</a:t>
            </a:r>
            <a:endParaRPr lang="en-SE" sz="1200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BECC00-00AE-6E8B-8711-DC244D3375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Betina Ransborg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41611E-73EE-4D28-E5B4-62DB594F56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55839" y="5517231"/>
            <a:ext cx="2880320" cy="504057"/>
          </a:xfrm>
        </p:spPr>
        <p:txBody>
          <a:bodyPr>
            <a:normAutofit fontScale="85000" lnSpcReduction="20000"/>
          </a:bodyPr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Chef for Support- og Service</a:t>
            </a:r>
          </a:p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Studie+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pic>
        <p:nvPicPr>
          <p:cNvPr id="45" name="Picture Placeholder 4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9E88F8CF-9C5A-0E6D-008E-F698410AF07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14272" r="1427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BD886-5B54-184A-A045-403AAA9025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Kenneth Seerup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A21B8-A6B1-E8D8-8918-05212869A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360" y="5517231"/>
            <a:ext cx="2880320" cy="504057"/>
          </a:xfrm>
        </p:spPr>
        <p:txBody>
          <a:bodyPr>
            <a:normAutofit fontScale="85000" lnSpcReduction="20000"/>
          </a:bodyPr>
          <a:lstStyle/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Markedsdirektør</a:t>
            </a:r>
          </a:p>
          <a:p>
            <a:r>
              <a:rPr lang="da-DK">
                <a:solidFill>
                  <a:schemeClr val="bg1"/>
                </a:solidFill>
                <a:latin typeface="Libre Franklin" panose="00000500000000000000" pitchFamily="2" charset="0"/>
              </a:rPr>
              <a:t>Studie+</a:t>
            </a:r>
            <a:endParaRPr lang="en-SE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pic>
        <p:nvPicPr>
          <p:cNvPr id="58" name="Picture Placeholder 57" descr="A person wearing glasses and a leopard print shirt&#10;&#10;Description automatically generated">
            <a:extLst>
              <a:ext uri="{FF2B5EF4-FFF2-40B4-BE49-F238E27FC236}">
                <a16:creationId xmlns:a16="http://schemas.microsoft.com/office/drawing/2014/main" id="{C8D1FEF8-9AEB-DFC3-509D-4082B97C108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4291" r="14291"/>
          <a:stretch>
            <a:fillRect/>
          </a:stretch>
        </p:blipFill>
        <p:spPr/>
      </p:pic>
      <p:pic>
        <p:nvPicPr>
          <p:cNvPr id="61" name="Picture 6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9D9623B-150D-A3D3-5437-C990932A9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20" r="14350"/>
          <a:stretch/>
        </p:blipFill>
        <p:spPr>
          <a:xfrm>
            <a:off x="8973695" y="980727"/>
            <a:ext cx="2880320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3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9CD2CC-37E9-8FB5-6433-F8EA83DDE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656" y="413610"/>
            <a:ext cx="4824536" cy="985941"/>
          </a:xfrm>
        </p:spPr>
        <p:txBody>
          <a:bodyPr anchor="b">
            <a:normAutofit/>
          </a:bodyPr>
          <a:lstStyle/>
          <a:p>
            <a:r>
              <a:rPr lang="da-DK" sz="4400" dirty="0">
                <a:solidFill>
                  <a:schemeClr val="tx1"/>
                </a:solidFill>
                <a:latin typeface="Libre Franklin" panose="00000500000000000000" pitchFamily="2" charset="0"/>
              </a:rPr>
              <a:t>Dagsorden</a:t>
            </a:r>
            <a:endParaRPr lang="en-SE" sz="4400" dirty="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273FA6-FAA9-B2E2-AC50-BC7AC76CE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742" y="1820673"/>
            <a:ext cx="4320480" cy="2736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Wingdings" panose="020B0604020202020204" pitchFamily="34" charset="0"/>
              <a:buChar char="ü"/>
            </a:pPr>
            <a:r>
              <a:rPr lang="da-DK" sz="2400" dirty="0">
                <a:solidFill>
                  <a:schemeClr val="tx1"/>
                </a:solidFill>
                <a:latin typeface="Arial"/>
                <a:cs typeface="Arial"/>
              </a:rPr>
              <a:t>Velkommen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da-DK" sz="2400" dirty="0">
                <a:solidFill>
                  <a:schemeClr val="tx1"/>
                </a:solidFill>
                <a:latin typeface="Arial"/>
                <a:cs typeface="Arial"/>
              </a:rPr>
              <a:t>Gennemgang af Roadmap 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da-DK" sz="2400" dirty="0">
                <a:solidFill>
                  <a:schemeClr val="tx1"/>
                </a:solidFill>
                <a:latin typeface="Arial"/>
                <a:cs typeface="Arial"/>
              </a:rPr>
              <a:t>Udviklingsplan</a:t>
            </a: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da-DK" sz="2400" dirty="0">
                <a:solidFill>
                  <a:schemeClr val="tx1"/>
                </a:solidFill>
                <a:latin typeface="Arial"/>
                <a:cs typeface="Arial"/>
              </a:rPr>
              <a:t>Kursuskatalog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20B0604020202020204" pitchFamily="34" charset="0"/>
              <a:buChar char="ü"/>
            </a:pPr>
            <a:r>
              <a:rPr lang="da-DK" sz="2400" dirty="0">
                <a:solidFill>
                  <a:schemeClr val="tx1"/>
                </a:solidFill>
                <a:latin typeface="Arial"/>
                <a:cs typeface="Arial"/>
              </a:rPr>
              <a:t>Brugerkonference 2025 </a:t>
            </a:r>
            <a:endParaRPr lang="en-US" sz="2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10275-025A-82EE-8DE9-40D6516DB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0BF8-4248-F49F-CC53-9BB75E61B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99" y="427929"/>
            <a:ext cx="10824509" cy="866046"/>
          </a:xfrm>
        </p:spPr>
        <p:txBody>
          <a:bodyPr>
            <a:normAutofit/>
          </a:bodyPr>
          <a:lstStyle/>
          <a:p>
            <a:r>
              <a:rPr lang="da-DK" sz="4400" dirty="0">
                <a:solidFill>
                  <a:schemeClr val="tx1"/>
                </a:solidFill>
                <a:latin typeface="Libre Franklin" panose="00000500000000000000" pitchFamily="2" charset="0"/>
                <a:cs typeface="Times New Roman"/>
              </a:rPr>
              <a:t>IT-revision (ISAE 3000 og ISAE 3402)</a:t>
            </a:r>
            <a:br>
              <a:rPr lang="da-DK" sz="800" dirty="0">
                <a:solidFill>
                  <a:schemeClr val="tx1"/>
                </a:solidFill>
                <a:latin typeface="Libre Franklin" panose="00000500000000000000" pitchFamily="2" charset="0"/>
                <a:cs typeface="Times New Roman"/>
              </a:rPr>
            </a:br>
            <a:endParaRPr lang="da-DK" sz="1100" dirty="0">
              <a:solidFill>
                <a:schemeClr val="tx1"/>
              </a:solidFill>
              <a:latin typeface="Libre Franklin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A58800-768A-2D4D-F10C-ADAB0AE5857C}"/>
              </a:ext>
            </a:extLst>
          </p:cNvPr>
          <p:cNvSpPr txBox="1"/>
          <p:nvPr/>
        </p:nvSpPr>
        <p:spPr>
          <a:xfrm>
            <a:off x="379198" y="1612908"/>
            <a:ext cx="9882401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Revision – Arbejdet er i fuld gang. Revisorerne kommer forbi i marts og i april. Forløbet forventes at gå planmæssigt, så systemgodkendelsen ligger klar den 1. juni.</a:t>
            </a:r>
            <a:br>
              <a:rPr lang="da-DK" dirty="0"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dirty="0">
              <a:latin typeface="Libre Franklin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Der er revisionsmæssigt krav om årlig ekstern sikkerhedstest af Studie+</a:t>
            </a:r>
            <a:br>
              <a:rPr lang="da-DK" dirty="0"/>
            </a:br>
            <a:r>
              <a:rPr lang="da-DK" dirty="0"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Testen er blevet udført og har ikke vist noget kritisk. Der var et par enkelte anbefalinger som vi har fulgt, og vi er glade for et godt og veloverstået forløb.</a:t>
            </a:r>
            <a:br>
              <a:rPr lang="da-DK" dirty="0"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endParaRPr lang="da-DK" dirty="0">
              <a:latin typeface="Libre Franklin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da-DK" dirty="0"/>
              <a:t>Vi er tæt på udgivelse af ny loginmulighed i Studie+, så skolerne bliver i stand til at begrænse login til udelukkende MFA (login ved brug af </a:t>
            </a:r>
            <a:r>
              <a:rPr lang="da-DK" dirty="0" err="1"/>
              <a:t>MitID</a:t>
            </a:r>
            <a:r>
              <a:rPr lang="da-DK" dirty="0"/>
              <a:t>), </a:t>
            </a:r>
            <a:r>
              <a:rPr lang="da-DK" sz="1800" dirty="0">
                <a:effectLst/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designet så brugervenligt som muligt. Opgaven er nu i test, så den er på vej i drift. </a:t>
            </a:r>
            <a:br>
              <a:rPr lang="da-DK" sz="1800" dirty="0">
                <a:effectLst/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br>
              <a:rPr lang="da-DK" sz="1800" dirty="0">
                <a:effectLst/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da-DK" sz="1800" dirty="0">
                <a:effectLst/>
                <a:latin typeface="Libre Franklin" panose="00000500000000000000" pitchFamily="2" charset="0"/>
                <a:ea typeface="Times New Roman" panose="02020603050405020304" pitchFamily="18" charset="0"/>
                <a:cs typeface="Aptos" panose="020B0004020202020204" pitchFamily="34" charset="0"/>
              </a:rPr>
              <a:t>Hvornår der lukkes for brug af Unilogin for medarbejdere hos jer kan i se på oversigten. </a:t>
            </a:r>
            <a:r>
              <a:rPr lang="da-DK" dirty="0">
                <a:hlinkClick r:id="rId2"/>
              </a:rPr>
              <a:t>Status på udfasning af medarbejdere i Unilogin </a:t>
            </a:r>
            <a:r>
              <a:rPr lang="da-DK" dirty="0" err="1">
                <a:hlinkClick r:id="rId2"/>
              </a:rPr>
              <a:t>IdP</a:t>
            </a:r>
            <a:r>
              <a:rPr lang="da-DK" dirty="0">
                <a:hlinkClick r:id="rId2"/>
              </a:rPr>
              <a:t> - Unilogin - Teknisk information - Viden.stil.dk</a:t>
            </a:r>
            <a:endParaRPr lang="da-DK" dirty="0"/>
          </a:p>
          <a:p>
            <a:pPr lvl="0"/>
            <a:endParaRPr lang="da-DK" sz="1800" dirty="0">
              <a:effectLst/>
              <a:latin typeface="Libre Franklin" panose="00000500000000000000" pitchFamily="2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da-DK" dirty="0">
              <a:latin typeface="Libre Franklin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/>
            <a:endParaRPr lang="da-DK" sz="1800" dirty="0">
              <a:effectLst/>
              <a:latin typeface="Libre Franklin" panose="00000500000000000000" pitchFamily="2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5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1E9AB-A2DB-5996-254D-6BA1573F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6E79-5C95-1901-3863-E723831A9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551793"/>
            <a:ext cx="9217382" cy="698759"/>
          </a:xfrm>
        </p:spPr>
        <p:txBody>
          <a:bodyPr>
            <a:noAutofit/>
          </a:bodyPr>
          <a:lstStyle/>
          <a:p>
            <a:r>
              <a:rPr lang="da-DK" sz="4400" dirty="0">
                <a:solidFill>
                  <a:schemeClr val="tx1"/>
                </a:solidFill>
                <a:latin typeface="Libre Franklin"/>
                <a:cs typeface="Times New Roman"/>
              </a:rPr>
              <a:t>Studie+ database opgradering</a:t>
            </a:r>
            <a:endParaRPr lang="da-DK" sz="4400" dirty="0">
              <a:solidFill>
                <a:schemeClr val="tx1"/>
              </a:solidFill>
              <a:latin typeface="Libre Frankl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EE0CD-AC1D-090D-A3F8-C19003C718C1}"/>
              </a:ext>
            </a:extLst>
          </p:cNvPr>
          <p:cNvSpPr txBox="1"/>
          <p:nvPr/>
        </p:nvSpPr>
        <p:spPr>
          <a:xfrm>
            <a:off x="379200" y="1606120"/>
            <a:ext cx="8157828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dirty="0"/>
              <a:t>Den store database opgradering er gennemført og gået rigtig godt, </a:t>
            </a:r>
            <a:r>
              <a:rPr lang="da-DK" b="0" i="0" dirty="0">
                <a:solidFill>
                  <a:srgbClr val="000000"/>
                </a:solidFill>
                <a:effectLst/>
                <a:latin typeface="Libre Franklin" panose="00000500000000000000" pitchFamily="2" charset="0"/>
              </a:rPr>
              <a:t>derved står vi på et godt optimeret fundament for Studie+.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sz="1800" b="0" i="0" dirty="0">
                <a:solidFill>
                  <a:srgbClr val="000000"/>
                </a:solidFill>
                <a:effectLst/>
                <a:latin typeface="Libre Franklin" panose="00000500000000000000" pitchFamily="2" charset="0"/>
              </a:rPr>
              <a:t>Tak for den store velvillighed, vi har mødt i processen. </a:t>
            </a:r>
            <a:endParaRPr lang="da-DK" dirty="0"/>
          </a:p>
          <a:p>
            <a:endParaRPr lang="da-DK" dirty="0"/>
          </a:p>
          <a:p>
            <a:r>
              <a:rPr lang="da-DK" dirty="0"/>
              <a:t>Vi vil dog gerne beklager de gener det gav jer. </a:t>
            </a:r>
          </a:p>
        </p:txBody>
      </p:sp>
    </p:spTree>
    <p:extLst>
      <p:ext uri="{BB962C8B-B14F-4D97-AF65-F5344CB8AC3E}">
        <p14:creationId xmlns:p14="http://schemas.microsoft.com/office/powerpoint/2010/main" val="173917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436-2304-F09E-698B-93FFBABB1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" y="780799"/>
            <a:ext cx="6096756" cy="540698"/>
          </a:xfrm>
        </p:spPr>
        <p:txBody>
          <a:bodyPr>
            <a:no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Optagelsesmodul</a:t>
            </a:r>
            <a:endParaRPr lang="da-DK" sz="4400" dirty="0">
              <a:solidFill>
                <a:srgbClr val="FF0000"/>
              </a:solidFill>
              <a:latin typeface="Libre Frankl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C8BFC-FA2A-7FF7-5F76-0B69547BA6FB}"/>
              </a:ext>
            </a:extLst>
          </p:cNvPr>
          <p:cNvSpPr txBox="1"/>
          <p:nvPr/>
        </p:nvSpPr>
        <p:spPr>
          <a:xfrm>
            <a:off x="379200" y="1807348"/>
            <a:ext cx="7718877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a-DK" dirty="0">
                <a:latin typeface="Libre Franklin"/>
                <a:cs typeface="Times New Roman"/>
              </a:rPr>
              <a:t>Mulighed for at optage selvom studiestart er passeret 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AD03EC-10A2-B00F-3906-BF1DF5F4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91" y="2935683"/>
            <a:ext cx="9417327" cy="29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0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8DBCB-A552-A621-612B-E8899304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8AFA-9349-67EC-C531-F5F99601E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59" y="476712"/>
            <a:ext cx="4365949" cy="864402"/>
          </a:xfrm>
        </p:spPr>
        <p:txBody>
          <a:bodyPr anchor="b">
            <a:normAutofit fontScale="90000"/>
          </a:bodyPr>
          <a:lstStyle/>
          <a:p>
            <a:r>
              <a:rPr lang="da-DK" dirty="0"/>
              <a:t>Undervisningsplan</a:t>
            </a:r>
          </a:p>
        </p:txBody>
      </p:sp>
      <p:pic>
        <p:nvPicPr>
          <p:cNvPr id="14" name="Billede 13" descr="Et billede, der indeholder tekst, skærmbillede, nummer/tal, software&#10;&#10;Indhold genereret af kunstig intelligens kan være forkert.">
            <a:extLst>
              <a:ext uri="{FF2B5EF4-FFF2-40B4-BE49-F238E27FC236}">
                <a16:creationId xmlns:a16="http://schemas.microsoft.com/office/drawing/2014/main" id="{79044930-0E32-67CA-E43C-B3B2887B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66" y="341744"/>
            <a:ext cx="6841620" cy="3311237"/>
          </a:xfrm>
          <a:prstGeom prst="rect">
            <a:avLst/>
          </a:prstGeom>
        </p:spPr>
      </p:pic>
      <p:pic>
        <p:nvPicPr>
          <p:cNvPr id="16" name="Billede 15" descr="Et billede, der indeholder tekst, software, Computerikon, nummer/tal&#10;&#10;Indhold genereret af kunstig intelligens kan være forkert.">
            <a:extLst>
              <a:ext uri="{FF2B5EF4-FFF2-40B4-BE49-F238E27FC236}">
                <a16:creationId xmlns:a16="http://schemas.microsoft.com/office/drawing/2014/main" id="{F1F39DBD-E1C9-6F5C-9126-BEC9F73EA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" y="3474530"/>
            <a:ext cx="6841620" cy="33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0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4E69-D6F2-3CCF-9234-52AECDE67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62" y="316620"/>
            <a:ext cx="11301705" cy="1139135"/>
          </a:xfrm>
        </p:spPr>
        <p:txBody>
          <a:bodyPr>
            <a:normAutofit/>
          </a:bodyPr>
          <a:lstStyle/>
          <a:p>
            <a:r>
              <a:rPr lang="da-DK" sz="4400" dirty="0">
                <a:latin typeface="Libre Franklin"/>
                <a:cs typeface="Times New Roman"/>
              </a:rPr>
              <a:t>Fra XPRS til TOPAS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23FA2-B7F5-A5AB-9A4D-85B1B21C5E2E}"/>
              </a:ext>
            </a:extLst>
          </p:cNvPr>
          <p:cNvSpPr txBox="1"/>
          <p:nvPr/>
        </p:nvSpPr>
        <p:spPr>
          <a:xfrm>
            <a:off x="629872" y="2995543"/>
            <a:ext cx="1093107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dirty="0">
                <a:latin typeface="Libre Franklin"/>
                <a:cs typeface="Arial"/>
              </a:rPr>
              <a:t>IST er i dialog med STIL om udvikling af TOPAS (</a:t>
            </a:r>
            <a:r>
              <a:rPr lang="da-DK" dirty="0" err="1">
                <a:latin typeface="Libre Franklin"/>
                <a:cs typeface="Arial"/>
              </a:rPr>
              <a:t>testogprøveadministrativsystem</a:t>
            </a:r>
            <a:r>
              <a:rPr lang="da-DK" dirty="0">
                <a:latin typeface="Libre Franklin"/>
                <a:cs typeface="Arial"/>
              </a:rPr>
              <a:t>) til håndtering af gymnasiale prøver</a:t>
            </a:r>
          </a:p>
          <a:p>
            <a:endParaRPr lang="da-DK" dirty="0">
              <a:latin typeface="Libre Franklin"/>
              <a:cs typeface="Arial"/>
            </a:endParaRPr>
          </a:p>
          <a:p>
            <a:r>
              <a:rPr lang="da-DK" dirty="0">
                <a:latin typeface="Libre Franklin"/>
                <a:cs typeface="Arial"/>
              </a:rPr>
              <a:t>Overordnede tanker er:</a:t>
            </a: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Arial"/>
              </a:rPr>
              <a:t>Langt færre krævede indberetninger, da STIL allerede har langt de fleste oplysninger via andre indberetninger</a:t>
            </a: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Arial"/>
              </a:rPr>
              <a:t>Den tunge eksamensplanlægning skal lettes, ved STIL melder mulig prøveplanlægning ud i forhold til censurkapacitet til indlæsning i det studieadministrative system</a:t>
            </a:r>
          </a:p>
          <a:p>
            <a:pPr marL="285750" indent="-285750">
              <a:buFont typeface="Arial"/>
              <a:buChar char="•"/>
            </a:pPr>
            <a:r>
              <a:rPr lang="da-DK" dirty="0">
                <a:latin typeface="Libre Franklin"/>
                <a:cs typeface="Arial"/>
              </a:rPr>
              <a:t>Skolerne skal i stedet kun håndtere afvigelser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EFEE4F0-DE60-DC24-5539-FAC27F5636E2}"/>
              </a:ext>
            </a:extLst>
          </p:cNvPr>
          <p:cNvCxnSpPr/>
          <p:nvPr/>
        </p:nvCxnSpPr>
        <p:spPr>
          <a:xfrm>
            <a:off x="816428" y="2322285"/>
            <a:ext cx="9515928" cy="9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BBDA36-DFDF-1C6D-9F9C-DE2475ACED1C}"/>
              </a:ext>
            </a:extLst>
          </p:cNvPr>
          <p:cNvSpPr txBox="1"/>
          <p:nvPr/>
        </p:nvSpPr>
        <p:spPr>
          <a:xfrm>
            <a:off x="8308428" y="1976388"/>
            <a:ext cx="30839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cs typeface="Arial"/>
              </a:rPr>
              <a:t>Termin</a:t>
            </a:r>
            <a:r>
              <a:rPr lang="en-US" dirty="0">
                <a:cs typeface="Arial"/>
              </a:rPr>
              <a:t> via TOPAS V26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84E0A-DB1C-1784-B87F-4A53BEAF8C93}"/>
              </a:ext>
            </a:extLst>
          </p:cNvPr>
          <p:cNvSpPr txBox="1"/>
          <p:nvPr/>
        </p:nvSpPr>
        <p:spPr>
          <a:xfrm>
            <a:off x="814849" y="1990191"/>
            <a:ext cx="19835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Dialog med STIL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368AF-4EC7-31CD-D899-54C6A4B233C3}"/>
              </a:ext>
            </a:extLst>
          </p:cNvPr>
          <p:cNvSpPr txBox="1"/>
          <p:nvPr/>
        </p:nvSpPr>
        <p:spPr>
          <a:xfrm>
            <a:off x="4462114" y="1977571"/>
            <a:ext cx="3020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>
                <a:cs typeface="Arial"/>
              </a:rPr>
              <a:t>Testperiode med STIL</a:t>
            </a:r>
          </a:p>
        </p:txBody>
      </p:sp>
    </p:spTree>
    <p:extLst>
      <p:ext uri="{BB962C8B-B14F-4D97-AF65-F5344CB8AC3E}">
        <p14:creationId xmlns:p14="http://schemas.microsoft.com/office/powerpoint/2010/main" val="336547315"/>
      </p:ext>
    </p:extLst>
  </p:cSld>
  <p:clrMapOvr>
    <a:masterClrMapping/>
  </p:clrMapOvr>
</p:sld>
</file>

<file path=ppt/theme/theme1.xml><?xml version="1.0" encoding="utf-8"?>
<a:theme xmlns:a="http://schemas.openxmlformats.org/drawingml/2006/main" name="IST Light">
  <a:themeElements>
    <a:clrScheme name="Ist">
      <a:dk1>
        <a:srgbClr val="000000"/>
      </a:dk1>
      <a:lt1>
        <a:srgbClr val="FFFFFF"/>
      </a:lt1>
      <a:dk2>
        <a:srgbClr val="10303B"/>
      </a:dk2>
      <a:lt2>
        <a:srgbClr val="E6E6E6"/>
      </a:lt2>
      <a:accent1>
        <a:srgbClr val="174655"/>
      </a:accent1>
      <a:accent2>
        <a:srgbClr val="5C3CFF"/>
      </a:accent2>
      <a:accent3>
        <a:srgbClr val="FF502A"/>
      </a:accent3>
      <a:accent4>
        <a:srgbClr val="FFD966"/>
      </a:accent4>
      <a:accent5>
        <a:srgbClr val="27DC73"/>
      </a:accent5>
      <a:accent6>
        <a:srgbClr val="FA287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T Powerpoint Template 2024" id="{672B0ED7-43AC-4558-B655-45ABD751C630}" vid="{8AC1A215-C043-45E6-B6CB-2933C530AC88}"/>
    </a:ext>
  </a:extLst>
</a:theme>
</file>

<file path=ppt/theme/theme2.xml><?xml version="1.0" encoding="utf-8"?>
<a:theme xmlns:a="http://schemas.openxmlformats.org/drawingml/2006/main" name="IST Dark">
  <a:themeElements>
    <a:clrScheme name="Ist">
      <a:dk1>
        <a:srgbClr val="000000"/>
      </a:dk1>
      <a:lt1>
        <a:srgbClr val="FFFFFF"/>
      </a:lt1>
      <a:dk2>
        <a:srgbClr val="10303B"/>
      </a:dk2>
      <a:lt2>
        <a:srgbClr val="E6E6E6"/>
      </a:lt2>
      <a:accent1>
        <a:srgbClr val="174655"/>
      </a:accent1>
      <a:accent2>
        <a:srgbClr val="5C3CFF"/>
      </a:accent2>
      <a:accent3>
        <a:srgbClr val="FF502A"/>
      </a:accent3>
      <a:accent4>
        <a:srgbClr val="FFD966"/>
      </a:accent4>
      <a:accent5>
        <a:srgbClr val="27DC73"/>
      </a:accent5>
      <a:accent6>
        <a:srgbClr val="FA287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T Powerpoint Template 2024" id="{672B0ED7-43AC-4558-B655-45ABD751C630}" vid="{529D7B9B-C70A-4BF1-9B02-48E88717A2E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10cf1b-ed52-4e09-9379-132b832c2bec" xsi:nil="true"/>
    <lcf76f155ced4ddcb4097134ff3c332f xmlns="e7347a32-0180-4439-a7d6-0c778dda0a9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4A298F876E554EB3C16C4FB31794BE" ma:contentTypeVersion="18" ma:contentTypeDescription="Skapa ett nytt dokument." ma:contentTypeScope="" ma:versionID="645b33313413888795e16f036b623cdd">
  <xsd:schema xmlns:xsd="http://www.w3.org/2001/XMLSchema" xmlns:xs="http://www.w3.org/2001/XMLSchema" xmlns:p="http://schemas.microsoft.com/office/2006/metadata/properties" xmlns:ns2="e7347a32-0180-4439-a7d6-0c778dda0a9e" xmlns:ns3="0410cf1b-ed52-4e09-9379-132b832c2bec" targetNamespace="http://schemas.microsoft.com/office/2006/metadata/properties" ma:root="true" ma:fieldsID="48260d1a6dabc1abfca0cc3f9043805f" ns2:_="" ns3:_="">
    <xsd:import namespace="e7347a32-0180-4439-a7d6-0c778dda0a9e"/>
    <xsd:import namespace="0410cf1b-ed52-4e09-9379-132b832c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47a32-0180-4439-a7d6-0c778dda0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6b483b02-a1ad-43fd-8643-565d9f3c8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0cf1b-ed52-4e09-9379-132b832c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036c36e-3acf-4ada-b297-9fc2eb7dd077}" ma:internalName="TaxCatchAll" ma:showField="CatchAllData" ma:web="0410cf1b-ed52-4e09-9379-132b832c2b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A67D93-ED39-42C0-BC5F-3777A0E0D54E}">
  <ds:schemaRefs>
    <ds:schemaRef ds:uri="http://schemas.microsoft.com/office/2006/documentManagement/types"/>
    <ds:schemaRef ds:uri="http://purl.org/dc/elements/1.1/"/>
    <ds:schemaRef ds:uri="http://purl.org/dc/terms/"/>
    <ds:schemaRef ds:uri="0410cf1b-ed52-4e09-9379-132b832c2bec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7347a32-0180-4439-a7d6-0c778dda0a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80912EF-6EC8-40B0-8453-B7AB42E8C37A}">
  <ds:schemaRefs>
    <ds:schemaRef ds:uri="0410cf1b-ed52-4e09-9379-132b832c2bec"/>
    <ds:schemaRef ds:uri="e7347a32-0180-4439-a7d6-0c778dda0a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DD2253-149C-4503-ADD6-2DEC09606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IST Powerpoint Template 2024</Template>
  <TotalTime>0</TotalTime>
  <Words>874</Words>
  <Application>Microsoft Office PowerPoint</Application>
  <PresentationFormat>Widescreen</PresentationFormat>
  <Paragraphs>140</Paragraphs>
  <Slides>25</Slides>
  <Notes>0</Notes>
  <HiddenSlides>6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25</vt:i4>
      </vt:variant>
    </vt:vector>
  </HeadingPairs>
  <TitlesOfParts>
    <vt:vector size="33" baseType="lpstr">
      <vt:lpstr>Aptos</vt:lpstr>
      <vt:lpstr>Arial</vt:lpstr>
      <vt:lpstr>Arial,Sans-Serif</vt:lpstr>
      <vt:lpstr>Libre Franklin</vt:lpstr>
      <vt:lpstr>Times New Roman</vt:lpstr>
      <vt:lpstr>Wingdings</vt:lpstr>
      <vt:lpstr>IST Light</vt:lpstr>
      <vt:lpstr>IST Dark</vt:lpstr>
      <vt:lpstr>Studie+ Roadmap</vt:lpstr>
      <vt:lpstr>PowerPoint-præsentation</vt:lpstr>
      <vt:lpstr>PowerPoint-præsentation</vt:lpstr>
      <vt:lpstr>Dagsorden</vt:lpstr>
      <vt:lpstr>IT-revision (ISAE 3000 og ISAE 3402) </vt:lpstr>
      <vt:lpstr>Studie+ database opgradering</vt:lpstr>
      <vt:lpstr>Optagelsesmodul</vt:lpstr>
      <vt:lpstr>Undervisningsplan</vt:lpstr>
      <vt:lpstr>Fra XPRS til TOPAS</vt:lpstr>
      <vt:lpstr>XPRS</vt:lpstr>
      <vt:lpstr>Brevmodul </vt:lpstr>
      <vt:lpstr>CØSA tjekjobs links  </vt:lpstr>
      <vt:lpstr>Kartotek – studieretning</vt:lpstr>
      <vt:lpstr>Brugervenlighed</vt:lpstr>
      <vt:lpstr>FGU forløbsplaner</vt:lpstr>
      <vt:lpstr>Roadmap</vt:lpstr>
      <vt:lpstr>Udviklingsplan:</vt:lpstr>
      <vt:lpstr>PowerPoint-præsentation</vt:lpstr>
      <vt:lpstr>Kurser:</vt:lpstr>
      <vt:lpstr>Bevispapirer:  </vt:lpstr>
      <vt:lpstr>Brugerkonference:</vt:lpstr>
      <vt:lpstr>Links til nyheder</vt:lpstr>
      <vt:lpstr>PowerPoint-præsentation</vt:lpstr>
      <vt:lpstr>Tak for din deltagelse </vt:lpstr>
      <vt:lpstr>Tak for din deltagelse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 Powerpoint Template 2024</dc:title>
  <dc:creator>Emelie Ydefjäll Roos</dc:creator>
  <cp:lastModifiedBy>Kenneth Seerup Jørgensen</cp:lastModifiedBy>
  <cp:revision>131</cp:revision>
  <dcterms:created xsi:type="dcterms:W3CDTF">2024-09-26T08:59:15Z</dcterms:created>
  <dcterms:modified xsi:type="dcterms:W3CDTF">2025-02-26T08:46:34Z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0x010100C74A298F876E554EB3C16C4FB31794BE</vt:lpwstr>
  </property>
  <property fmtid="{D5CDD505-2E9C-101B-9397-08002B2CF9AE}" pid="3" name="MediaServiceImageTags">
    <vt:lpwstr/>
  </property>
</Properties>
</file>